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72"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6" r:id="rId34"/>
    <p:sldId id="307" r:id="rId35"/>
    <p:sldId id="308" r:id="rId36"/>
    <p:sldId id="256" r:id="rId37"/>
    <p:sldId id="257"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30" r:id="rId72"/>
    <p:sldId id="331" r:id="rId73"/>
    <p:sldId id="332" r:id="rId74"/>
    <p:sldId id="334" r:id="rId75"/>
    <p:sldId id="335" r:id="rId76"/>
    <p:sldId id="336" r:id="rId77"/>
    <p:sldId id="337" r:id="rId78"/>
    <p:sldId id="338" r:id="rId79"/>
    <p:sldId id="339" r:id="rId80"/>
    <p:sldId id="340" r:id="rId81"/>
    <p:sldId id="341" r:id="rId82"/>
    <p:sldId id="342" r:id="rId83"/>
    <p:sldId id="34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3090" y="-13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Latest%20NAP5\SURY%20AAS%20finals%20(a)%2026th%20M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Start'!$A$17</c:f>
              <c:strCache>
                <c:ptCount val="1"/>
                <c:pt idx="0">
                  <c:v>ASA 2</c:v>
                </c:pt>
              </c:strCache>
            </c:strRef>
          </c:tx>
          <c:invertIfNegative val="0"/>
          <c:cat>
            <c:strRef>
              <c:f>'ASA &amp; Anaes Start'!$B$24:$D$24</c:f>
              <c:strCache>
                <c:ptCount val="3"/>
                <c:pt idx="0">
                  <c:v>Night</c:v>
                </c:pt>
                <c:pt idx="1">
                  <c:v>Day</c:v>
                </c:pt>
                <c:pt idx="2">
                  <c:v>Evening</c:v>
                </c:pt>
              </c:strCache>
            </c:strRef>
          </c:cat>
          <c:val>
            <c:numRef>
              <c:f>'ASA &amp; Anaes Start'!$B$17:$D$17</c:f>
              <c:numCache>
                <c:formatCode>0.0%</c:formatCode>
                <c:ptCount val="3"/>
                <c:pt idx="0">
                  <c:v>2.3885553710563289E-2</c:v>
                </c:pt>
                <c:pt idx="1">
                  <c:v>0.93153659471196837</c:v>
                </c:pt>
                <c:pt idx="2">
                  <c:v>4.4577851577468387E-2</c:v>
                </c:pt>
              </c:numCache>
            </c:numRef>
          </c:val>
        </c:ser>
        <c:dLbls>
          <c:showLegendKey val="0"/>
          <c:showVal val="0"/>
          <c:showCatName val="0"/>
          <c:showSerName val="0"/>
          <c:showPercent val="0"/>
          <c:showBubbleSize val="0"/>
        </c:dLbls>
        <c:gapWidth val="150"/>
        <c:axId val="65141376"/>
        <c:axId val="65274240"/>
      </c:barChart>
      <c:catAx>
        <c:axId val="65141376"/>
        <c:scaling>
          <c:orientation val="minMax"/>
        </c:scaling>
        <c:delete val="1"/>
        <c:axPos val="b"/>
        <c:majorTickMark val="out"/>
        <c:minorTickMark val="none"/>
        <c:tickLblPos val="none"/>
        <c:crossAx val="65274240"/>
        <c:crosses val="autoZero"/>
        <c:auto val="1"/>
        <c:lblAlgn val="ctr"/>
        <c:lblOffset val="100"/>
        <c:noMultiLvlLbl val="0"/>
      </c:catAx>
      <c:valAx>
        <c:axId val="65274240"/>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141376"/>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8.7182852143482065E-2"/>
          <c:w val="0.85317957130358701"/>
          <c:h val="0.6609411323584552"/>
        </c:manualLayout>
      </c:layout>
      <c:barChart>
        <c:barDir val="col"/>
        <c:grouping val="clustered"/>
        <c:varyColors val="0"/>
        <c:ser>
          <c:idx val="0"/>
          <c:order val="0"/>
          <c:tx>
            <c:strRef>
              <c:f>'ASA &amp; Anaes Start'!$A$20</c:f>
              <c:strCache>
                <c:ptCount val="1"/>
                <c:pt idx="0">
                  <c:v>ASA 5</c:v>
                </c:pt>
              </c:strCache>
            </c:strRef>
          </c:tx>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'ASA &amp; Anaes Start'!$B$24:$D$24</c:f>
              <c:strCache>
                <c:ptCount val="3"/>
                <c:pt idx="0">
                  <c:v>Night</c:v>
                </c:pt>
                <c:pt idx="1">
                  <c:v>Day</c:v>
                </c:pt>
                <c:pt idx="2">
                  <c:v>Evening</c:v>
                </c:pt>
              </c:strCache>
            </c:strRef>
          </c:cat>
          <c:val>
            <c:numRef>
              <c:f>'ASA &amp; Anaes Start'!$B$20:$D$20</c:f>
              <c:numCache>
                <c:formatCode>0.0%</c:formatCode>
                <c:ptCount val="3"/>
                <c:pt idx="0">
                  <c:v>0.24561403508771928</c:v>
                </c:pt>
                <c:pt idx="1">
                  <c:v>0.57894736842105265</c:v>
                </c:pt>
                <c:pt idx="2">
                  <c:v>0.17543859649122806</c:v>
                </c:pt>
              </c:numCache>
            </c:numRef>
          </c:val>
        </c:ser>
        <c:dLbls>
          <c:showLegendKey val="0"/>
          <c:showVal val="0"/>
          <c:showCatName val="0"/>
          <c:showSerName val="0"/>
          <c:showPercent val="0"/>
          <c:showBubbleSize val="0"/>
        </c:dLbls>
        <c:gapWidth val="150"/>
        <c:axId val="65864064"/>
        <c:axId val="65865600"/>
      </c:barChart>
      <c:catAx>
        <c:axId val="65864064"/>
        <c:scaling>
          <c:orientation val="minMax"/>
        </c:scaling>
        <c:delete val="1"/>
        <c:axPos val="b"/>
        <c:majorTickMark val="out"/>
        <c:minorTickMark val="none"/>
        <c:tickLblPos val="none"/>
        <c:crossAx val="65865600"/>
        <c:crosses val="autoZero"/>
        <c:auto val="1"/>
        <c:lblAlgn val="ctr"/>
        <c:lblOffset val="100"/>
        <c:noMultiLvlLbl val="0"/>
      </c:catAx>
      <c:valAx>
        <c:axId val="65865600"/>
        <c:scaling>
          <c:orientation val="minMax"/>
          <c:max val="1"/>
        </c:scaling>
        <c:delete val="0"/>
        <c:axPos val="l"/>
        <c:majorGridlines>
          <c:spPr>
            <a:ln>
              <a:noFill/>
            </a:ln>
          </c:spPr>
        </c:majorGridlines>
        <c:numFmt formatCode="0%" sourceLinked="0"/>
        <c:majorTickMark val="out"/>
        <c:minorTickMark val="none"/>
        <c:tickLblPos val="nextTo"/>
        <c:txPr>
          <a:bodyPr/>
          <a:lstStyle/>
          <a:p>
            <a:pPr>
              <a:defRPr sz="900" baseline="0"/>
            </a:pPr>
            <a:endParaRPr lang="en-US"/>
          </a:p>
        </c:txPr>
        <c:crossAx val="65864064"/>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Start'!$A$16</c:f>
              <c:strCache>
                <c:ptCount val="1"/>
                <c:pt idx="0">
                  <c:v>ASA 1</c:v>
                </c:pt>
              </c:strCache>
            </c:strRef>
          </c:tx>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'ASA &amp; Anaes Start'!$B$24:$D$24</c:f>
              <c:strCache>
                <c:ptCount val="3"/>
                <c:pt idx="0">
                  <c:v>Night</c:v>
                </c:pt>
                <c:pt idx="1">
                  <c:v>Day</c:v>
                </c:pt>
                <c:pt idx="2">
                  <c:v>Evening</c:v>
                </c:pt>
              </c:strCache>
            </c:strRef>
          </c:cat>
          <c:val>
            <c:numRef>
              <c:f>'ASA &amp; Anaes Start'!$B$16:$D$16</c:f>
              <c:numCache>
                <c:formatCode>0.0%</c:formatCode>
                <c:ptCount val="3"/>
                <c:pt idx="0">
                  <c:v>4.7251190936011329E-2</c:v>
                </c:pt>
                <c:pt idx="1">
                  <c:v>0.88502639371700786</c:v>
                </c:pt>
                <c:pt idx="2">
                  <c:v>6.7722415346980813E-2</c:v>
                </c:pt>
              </c:numCache>
            </c:numRef>
          </c:val>
        </c:ser>
        <c:dLbls>
          <c:showLegendKey val="0"/>
          <c:showVal val="0"/>
          <c:showCatName val="0"/>
          <c:showSerName val="0"/>
          <c:showPercent val="0"/>
          <c:showBubbleSize val="0"/>
        </c:dLbls>
        <c:gapWidth val="150"/>
        <c:axId val="65889792"/>
        <c:axId val="65891328"/>
      </c:barChart>
      <c:catAx>
        <c:axId val="65889792"/>
        <c:scaling>
          <c:orientation val="minMax"/>
        </c:scaling>
        <c:delete val="1"/>
        <c:axPos val="b"/>
        <c:majorTickMark val="out"/>
        <c:minorTickMark val="none"/>
        <c:tickLblPos val="none"/>
        <c:crossAx val="65891328"/>
        <c:crosses val="autoZero"/>
        <c:auto val="1"/>
        <c:lblAlgn val="ctr"/>
        <c:lblOffset val="100"/>
        <c:noMultiLvlLbl val="0"/>
      </c:catAx>
      <c:valAx>
        <c:axId val="65891328"/>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889792"/>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Start'!$A$16</c:f>
              <c:strCache>
                <c:ptCount val="1"/>
                <c:pt idx="0">
                  <c:v>ASA 1</c:v>
                </c:pt>
              </c:strCache>
            </c:strRef>
          </c:tx>
          <c:invertIfNegative val="0"/>
          <c:cat>
            <c:strRef>
              <c:f>'ASA &amp; Anaes Start'!$B$24:$D$24</c:f>
              <c:strCache>
                <c:ptCount val="3"/>
                <c:pt idx="0">
                  <c:v>Night</c:v>
                </c:pt>
                <c:pt idx="1">
                  <c:v>Day</c:v>
                </c:pt>
                <c:pt idx="2">
                  <c:v>Evening</c:v>
                </c:pt>
              </c:strCache>
            </c:strRef>
          </c:cat>
          <c:val>
            <c:numRef>
              <c:f>'ASA &amp; Anaes Start'!$B$23:$D$23</c:f>
              <c:numCache>
                <c:formatCode>General</c:formatCode>
                <c:ptCount val="3"/>
              </c:numCache>
            </c:numRef>
          </c:val>
        </c:ser>
        <c:dLbls>
          <c:showLegendKey val="0"/>
          <c:showVal val="0"/>
          <c:showCatName val="0"/>
          <c:showSerName val="0"/>
          <c:showPercent val="0"/>
          <c:showBubbleSize val="0"/>
        </c:dLbls>
        <c:gapWidth val="150"/>
        <c:axId val="65911040"/>
        <c:axId val="65925120"/>
      </c:barChart>
      <c:catAx>
        <c:axId val="65911040"/>
        <c:scaling>
          <c:orientation val="minMax"/>
        </c:scaling>
        <c:delete val="0"/>
        <c:axPos val="b"/>
        <c:majorTickMark val="out"/>
        <c:minorTickMark val="none"/>
        <c:tickLblPos val="high"/>
        <c:txPr>
          <a:bodyPr/>
          <a:lstStyle/>
          <a:p>
            <a:pPr>
              <a:defRPr sz="1600"/>
            </a:pPr>
            <a:endParaRPr lang="en-US"/>
          </a:p>
        </c:txPr>
        <c:crossAx val="65925120"/>
        <c:crosses val="autoZero"/>
        <c:auto val="1"/>
        <c:lblAlgn val="ctr"/>
        <c:lblOffset val="100"/>
        <c:noMultiLvlLbl val="0"/>
      </c:catAx>
      <c:valAx>
        <c:axId val="65925120"/>
        <c:scaling>
          <c:orientation val="minMax"/>
          <c:max val="1"/>
        </c:scaling>
        <c:delete val="1"/>
        <c:axPos val="l"/>
        <c:majorGridlines>
          <c:spPr>
            <a:ln>
              <a:noFill/>
            </a:ln>
          </c:spPr>
        </c:majorGridlines>
        <c:numFmt formatCode="0%" sourceLinked="0"/>
        <c:majorTickMark val="out"/>
        <c:minorTickMark val="none"/>
        <c:tickLblPos val="none"/>
        <c:crossAx val="65911040"/>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Start'!$A$18</c:f>
              <c:strCache>
                <c:ptCount val="1"/>
                <c:pt idx="0">
                  <c:v>ASA 3</c:v>
                </c:pt>
              </c:strCache>
            </c:strRef>
          </c:tx>
          <c:invertIfNegative val="0"/>
          <c:cat>
            <c:strRef>
              <c:f>'ASA &amp; Anaes Start'!$B$24:$D$24</c:f>
              <c:strCache>
                <c:ptCount val="3"/>
                <c:pt idx="0">
                  <c:v>Night</c:v>
                </c:pt>
                <c:pt idx="1">
                  <c:v>Day</c:v>
                </c:pt>
                <c:pt idx="2">
                  <c:v>Evening</c:v>
                </c:pt>
              </c:strCache>
            </c:strRef>
          </c:cat>
          <c:val>
            <c:numRef>
              <c:f>'ASA &amp; Anaes Start'!$B$18:$D$18</c:f>
              <c:numCache>
                <c:formatCode>0.0%</c:formatCode>
                <c:ptCount val="3"/>
                <c:pt idx="0">
                  <c:v>2.0402298850574714E-2</c:v>
                </c:pt>
                <c:pt idx="1">
                  <c:v>0.93936781609195408</c:v>
                </c:pt>
                <c:pt idx="2">
                  <c:v>4.0229885057471264E-2</c:v>
                </c:pt>
              </c:numCache>
            </c:numRef>
          </c:val>
        </c:ser>
        <c:dLbls>
          <c:showLegendKey val="0"/>
          <c:showVal val="0"/>
          <c:showCatName val="0"/>
          <c:showSerName val="0"/>
          <c:showPercent val="0"/>
          <c:showBubbleSize val="0"/>
        </c:dLbls>
        <c:gapWidth val="150"/>
        <c:axId val="65285504"/>
        <c:axId val="65311872"/>
      </c:barChart>
      <c:catAx>
        <c:axId val="65285504"/>
        <c:scaling>
          <c:orientation val="minMax"/>
        </c:scaling>
        <c:delete val="1"/>
        <c:axPos val="b"/>
        <c:majorTickMark val="out"/>
        <c:minorTickMark val="none"/>
        <c:tickLblPos val="none"/>
        <c:crossAx val="65311872"/>
        <c:crosses val="autoZero"/>
        <c:auto val="1"/>
        <c:lblAlgn val="ctr"/>
        <c:lblOffset val="100"/>
        <c:noMultiLvlLbl val="0"/>
      </c:catAx>
      <c:valAx>
        <c:axId val="65311872"/>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285504"/>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47624609127"/>
          <c:y val="3.7396921129539656E-2"/>
          <c:w val="0.85317957130358701"/>
          <c:h val="0.906573709536308"/>
        </c:manualLayout>
      </c:layout>
      <c:barChart>
        <c:barDir val="col"/>
        <c:grouping val="clustered"/>
        <c:varyColors val="0"/>
        <c:ser>
          <c:idx val="0"/>
          <c:order val="0"/>
          <c:tx>
            <c:strRef>
              <c:f>'ASA &amp; Anaes Start'!$A$19</c:f>
              <c:strCache>
                <c:ptCount val="1"/>
                <c:pt idx="0">
                  <c:v>ASA 4</c:v>
                </c:pt>
              </c:strCache>
            </c:strRef>
          </c:tx>
          <c:invertIfNegative val="0"/>
          <c:cat>
            <c:strRef>
              <c:f>'ASA &amp; Anaes Start'!$B$24:$D$24</c:f>
              <c:strCache>
                <c:ptCount val="3"/>
                <c:pt idx="0">
                  <c:v>Night</c:v>
                </c:pt>
                <c:pt idx="1">
                  <c:v>Day</c:v>
                </c:pt>
                <c:pt idx="2">
                  <c:v>Evening</c:v>
                </c:pt>
              </c:strCache>
            </c:strRef>
          </c:cat>
          <c:val>
            <c:numRef>
              <c:f>'ASA &amp; Anaes Start'!$B$19:$D$19</c:f>
              <c:numCache>
                <c:formatCode>0.0%</c:formatCode>
                <c:ptCount val="3"/>
                <c:pt idx="0">
                  <c:v>6.9498069498069498E-2</c:v>
                </c:pt>
                <c:pt idx="1">
                  <c:v>0.77220077220077221</c:v>
                </c:pt>
                <c:pt idx="2">
                  <c:v>0.15830115830115829</c:v>
                </c:pt>
              </c:numCache>
            </c:numRef>
          </c:val>
        </c:ser>
        <c:dLbls>
          <c:showLegendKey val="0"/>
          <c:showVal val="0"/>
          <c:showCatName val="0"/>
          <c:showSerName val="0"/>
          <c:showPercent val="0"/>
          <c:showBubbleSize val="0"/>
        </c:dLbls>
        <c:gapWidth val="150"/>
        <c:axId val="65331584"/>
        <c:axId val="65333120"/>
      </c:barChart>
      <c:catAx>
        <c:axId val="65331584"/>
        <c:scaling>
          <c:orientation val="minMax"/>
        </c:scaling>
        <c:delete val="1"/>
        <c:axPos val="b"/>
        <c:majorTickMark val="out"/>
        <c:minorTickMark val="none"/>
        <c:tickLblPos val="none"/>
        <c:crossAx val="65333120"/>
        <c:crosses val="autoZero"/>
        <c:auto val="1"/>
        <c:lblAlgn val="ctr"/>
        <c:lblOffset val="100"/>
        <c:noMultiLvlLbl val="0"/>
      </c:catAx>
      <c:valAx>
        <c:axId val="65333120"/>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331584"/>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8.7182852143482065E-2"/>
          <c:w val="0.85317957130358701"/>
          <c:h val="0.6609411323584552"/>
        </c:manualLayout>
      </c:layout>
      <c:barChart>
        <c:barDir val="col"/>
        <c:grouping val="clustered"/>
        <c:varyColors val="0"/>
        <c:ser>
          <c:idx val="0"/>
          <c:order val="0"/>
          <c:tx>
            <c:strRef>
              <c:f>'ASA &amp; Anaes Start'!$A$20</c:f>
              <c:strCache>
                <c:ptCount val="1"/>
                <c:pt idx="0">
                  <c:v>ASA 5</c:v>
                </c:pt>
              </c:strCache>
            </c:strRef>
          </c:tx>
          <c:invertIfNegative val="0"/>
          <c:cat>
            <c:strRef>
              <c:f>'ASA &amp; Anaes Start'!$B$24:$D$24</c:f>
              <c:strCache>
                <c:ptCount val="3"/>
                <c:pt idx="0">
                  <c:v>Night</c:v>
                </c:pt>
                <c:pt idx="1">
                  <c:v>Day</c:v>
                </c:pt>
                <c:pt idx="2">
                  <c:v>Evening</c:v>
                </c:pt>
              </c:strCache>
            </c:strRef>
          </c:cat>
          <c:val>
            <c:numRef>
              <c:f>'ASA &amp; Anaes Start'!$B$20:$D$20</c:f>
              <c:numCache>
                <c:formatCode>0.0%</c:formatCode>
                <c:ptCount val="3"/>
                <c:pt idx="0">
                  <c:v>0.24561403508771928</c:v>
                </c:pt>
                <c:pt idx="1">
                  <c:v>0.57894736842105265</c:v>
                </c:pt>
                <c:pt idx="2">
                  <c:v>0.17543859649122806</c:v>
                </c:pt>
              </c:numCache>
            </c:numRef>
          </c:val>
        </c:ser>
        <c:dLbls>
          <c:showLegendKey val="0"/>
          <c:showVal val="0"/>
          <c:showCatName val="0"/>
          <c:showSerName val="0"/>
          <c:showPercent val="0"/>
          <c:showBubbleSize val="0"/>
        </c:dLbls>
        <c:gapWidth val="150"/>
        <c:axId val="65479808"/>
        <c:axId val="65481344"/>
      </c:barChart>
      <c:catAx>
        <c:axId val="65479808"/>
        <c:scaling>
          <c:orientation val="minMax"/>
        </c:scaling>
        <c:delete val="1"/>
        <c:axPos val="b"/>
        <c:majorTickMark val="out"/>
        <c:minorTickMark val="none"/>
        <c:tickLblPos val="none"/>
        <c:crossAx val="65481344"/>
        <c:crosses val="autoZero"/>
        <c:auto val="1"/>
        <c:lblAlgn val="ctr"/>
        <c:lblOffset val="100"/>
        <c:noMultiLvlLbl val="0"/>
      </c:catAx>
      <c:valAx>
        <c:axId val="65481344"/>
        <c:scaling>
          <c:orientation val="minMax"/>
          <c:max val="1"/>
        </c:scaling>
        <c:delete val="0"/>
        <c:axPos val="l"/>
        <c:majorGridlines>
          <c:spPr>
            <a:ln>
              <a:noFill/>
            </a:ln>
          </c:spPr>
        </c:majorGridlines>
        <c:numFmt formatCode="0%" sourceLinked="0"/>
        <c:majorTickMark val="out"/>
        <c:minorTickMark val="none"/>
        <c:tickLblPos val="nextTo"/>
        <c:txPr>
          <a:bodyPr/>
          <a:lstStyle/>
          <a:p>
            <a:pPr>
              <a:defRPr sz="900" baseline="0"/>
            </a:pPr>
            <a:endParaRPr lang="en-US"/>
          </a:p>
        </c:txPr>
        <c:crossAx val="65479808"/>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Start'!$A$16</c:f>
              <c:strCache>
                <c:ptCount val="1"/>
                <c:pt idx="0">
                  <c:v>ASA 1</c:v>
                </c:pt>
              </c:strCache>
            </c:strRef>
          </c:tx>
          <c:invertIfNegative val="0"/>
          <c:cat>
            <c:strRef>
              <c:f>'ASA &amp; Anaes Start'!$B$24:$D$24</c:f>
              <c:strCache>
                <c:ptCount val="3"/>
                <c:pt idx="0">
                  <c:v>Night</c:v>
                </c:pt>
                <c:pt idx="1">
                  <c:v>Day</c:v>
                </c:pt>
                <c:pt idx="2">
                  <c:v>Evening</c:v>
                </c:pt>
              </c:strCache>
            </c:strRef>
          </c:cat>
          <c:val>
            <c:numRef>
              <c:f>'ASA &amp; Anaes Start'!$B$16:$D$16</c:f>
              <c:numCache>
                <c:formatCode>0.0%</c:formatCode>
                <c:ptCount val="3"/>
                <c:pt idx="0">
                  <c:v>4.7251190936011329E-2</c:v>
                </c:pt>
                <c:pt idx="1">
                  <c:v>0.88502639371700786</c:v>
                </c:pt>
                <c:pt idx="2">
                  <c:v>6.7722415346980813E-2</c:v>
                </c:pt>
              </c:numCache>
            </c:numRef>
          </c:val>
        </c:ser>
        <c:dLbls>
          <c:showLegendKey val="0"/>
          <c:showVal val="0"/>
          <c:showCatName val="0"/>
          <c:showSerName val="0"/>
          <c:showPercent val="0"/>
          <c:showBubbleSize val="0"/>
        </c:dLbls>
        <c:gapWidth val="150"/>
        <c:axId val="65509248"/>
        <c:axId val="65510784"/>
      </c:barChart>
      <c:catAx>
        <c:axId val="65509248"/>
        <c:scaling>
          <c:orientation val="minMax"/>
        </c:scaling>
        <c:delete val="1"/>
        <c:axPos val="b"/>
        <c:majorTickMark val="out"/>
        <c:minorTickMark val="none"/>
        <c:tickLblPos val="none"/>
        <c:crossAx val="65510784"/>
        <c:crosses val="autoZero"/>
        <c:auto val="1"/>
        <c:lblAlgn val="ctr"/>
        <c:lblOffset val="100"/>
        <c:noMultiLvlLbl val="0"/>
      </c:catAx>
      <c:valAx>
        <c:axId val="65510784"/>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509248"/>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Start'!$A$16</c:f>
              <c:strCache>
                <c:ptCount val="1"/>
                <c:pt idx="0">
                  <c:v>ASA 1</c:v>
                </c:pt>
              </c:strCache>
            </c:strRef>
          </c:tx>
          <c:invertIfNegative val="0"/>
          <c:cat>
            <c:strRef>
              <c:f>'ASA &amp; Anaes Start'!$B$24:$D$24</c:f>
              <c:strCache>
                <c:ptCount val="3"/>
                <c:pt idx="0">
                  <c:v>Night</c:v>
                </c:pt>
                <c:pt idx="1">
                  <c:v>Day</c:v>
                </c:pt>
                <c:pt idx="2">
                  <c:v>Evening</c:v>
                </c:pt>
              </c:strCache>
            </c:strRef>
          </c:cat>
          <c:val>
            <c:numRef>
              <c:f>'ASA &amp; Anaes Start'!$B$23:$D$23</c:f>
              <c:numCache>
                <c:formatCode>General</c:formatCode>
                <c:ptCount val="3"/>
              </c:numCache>
            </c:numRef>
          </c:val>
        </c:ser>
        <c:dLbls>
          <c:showLegendKey val="0"/>
          <c:showVal val="0"/>
          <c:showCatName val="0"/>
          <c:showSerName val="0"/>
          <c:showPercent val="0"/>
          <c:showBubbleSize val="0"/>
        </c:dLbls>
        <c:gapWidth val="150"/>
        <c:axId val="65546880"/>
        <c:axId val="65552768"/>
      </c:barChart>
      <c:catAx>
        <c:axId val="65546880"/>
        <c:scaling>
          <c:orientation val="minMax"/>
        </c:scaling>
        <c:delete val="0"/>
        <c:axPos val="b"/>
        <c:majorTickMark val="out"/>
        <c:minorTickMark val="none"/>
        <c:tickLblPos val="high"/>
        <c:txPr>
          <a:bodyPr/>
          <a:lstStyle/>
          <a:p>
            <a:pPr>
              <a:defRPr sz="1600"/>
            </a:pPr>
            <a:endParaRPr lang="en-US"/>
          </a:p>
        </c:txPr>
        <c:crossAx val="65552768"/>
        <c:crosses val="autoZero"/>
        <c:auto val="1"/>
        <c:lblAlgn val="ctr"/>
        <c:lblOffset val="100"/>
        <c:noMultiLvlLbl val="0"/>
      </c:catAx>
      <c:valAx>
        <c:axId val="65552768"/>
        <c:scaling>
          <c:orientation val="minMax"/>
          <c:max val="1"/>
        </c:scaling>
        <c:delete val="1"/>
        <c:axPos val="l"/>
        <c:majorGridlines>
          <c:spPr>
            <a:ln>
              <a:noFill/>
            </a:ln>
          </c:spPr>
        </c:majorGridlines>
        <c:numFmt formatCode="0%" sourceLinked="0"/>
        <c:majorTickMark val="out"/>
        <c:minorTickMark val="none"/>
        <c:tickLblPos val="none"/>
        <c:crossAx val="65546880"/>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Start'!$A$17</c:f>
              <c:strCache>
                <c:ptCount val="1"/>
                <c:pt idx="0">
                  <c:v>ASA 2</c:v>
                </c:pt>
              </c:strCache>
            </c:strRef>
          </c:tx>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'ASA &amp; Anaes Start'!$B$24:$D$24</c:f>
              <c:strCache>
                <c:ptCount val="3"/>
                <c:pt idx="0">
                  <c:v>Night</c:v>
                </c:pt>
                <c:pt idx="1">
                  <c:v>Day</c:v>
                </c:pt>
                <c:pt idx="2">
                  <c:v>Evening</c:v>
                </c:pt>
              </c:strCache>
            </c:strRef>
          </c:cat>
          <c:val>
            <c:numRef>
              <c:f>'ASA &amp; Anaes Start'!$B$17:$D$17</c:f>
              <c:numCache>
                <c:formatCode>0.0%</c:formatCode>
                <c:ptCount val="3"/>
                <c:pt idx="0">
                  <c:v>2.3885553710563289E-2</c:v>
                </c:pt>
                <c:pt idx="1">
                  <c:v>0.93153659471196837</c:v>
                </c:pt>
                <c:pt idx="2">
                  <c:v>4.4577851577468387E-2</c:v>
                </c:pt>
              </c:numCache>
            </c:numRef>
          </c:val>
        </c:ser>
        <c:dLbls>
          <c:dLblPos val="ctr"/>
          <c:showLegendKey val="0"/>
          <c:showVal val="1"/>
          <c:showCatName val="0"/>
          <c:showSerName val="0"/>
          <c:showPercent val="0"/>
          <c:showBubbleSize val="0"/>
        </c:dLbls>
        <c:gapWidth val="150"/>
        <c:axId val="65559936"/>
        <c:axId val="65583360"/>
      </c:barChart>
      <c:catAx>
        <c:axId val="65559936"/>
        <c:scaling>
          <c:orientation val="minMax"/>
        </c:scaling>
        <c:delete val="1"/>
        <c:axPos val="b"/>
        <c:majorTickMark val="out"/>
        <c:minorTickMark val="none"/>
        <c:tickLblPos val="none"/>
        <c:crossAx val="65583360"/>
        <c:crosses val="autoZero"/>
        <c:auto val="1"/>
        <c:lblAlgn val="ctr"/>
        <c:lblOffset val="100"/>
        <c:noMultiLvlLbl val="0"/>
      </c:catAx>
      <c:valAx>
        <c:axId val="65583360"/>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5559936"/>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51706036745"/>
          <c:y val="3.7396106736657907E-2"/>
          <c:w val="0.85317957130358701"/>
          <c:h val="0.906573709536308"/>
        </c:manualLayout>
      </c:layout>
      <c:barChart>
        <c:barDir val="col"/>
        <c:grouping val="clustered"/>
        <c:varyColors val="0"/>
        <c:ser>
          <c:idx val="0"/>
          <c:order val="0"/>
          <c:tx>
            <c:strRef>
              <c:f>'ASA &amp; Anaes Start'!$A$18</c:f>
              <c:strCache>
                <c:ptCount val="1"/>
                <c:pt idx="0">
                  <c:v>ASA 3</c:v>
                </c:pt>
              </c:strCache>
            </c:strRef>
          </c:tx>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'ASA &amp; Anaes Start'!$B$24:$D$24</c:f>
              <c:strCache>
                <c:ptCount val="3"/>
                <c:pt idx="0">
                  <c:v>Night</c:v>
                </c:pt>
                <c:pt idx="1">
                  <c:v>Day</c:v>
                </c:pt>
                <c:pt idx="2">
                  <c:v>Evening</c:v>
                </c:pt>
              </c:strCache>
            </c:strRef>
          </c:cat>
          <c:val>
            <c:numRef>
              <c:f>'ASA &amp; Anaes Start'!$B$18:$D$18</c:f>
              <c:numCache>
                <c:formatCode>0.0%</c:formatCode>
                <c:ptCount val="3"/>
                <c:pt idx="0">
                  <c:v>2.0402298850574714E-2</c:v>
                </c:pt>
                <c:pt idx="1">
                  <c:v>0.93936781609195408</c:v>
                </c:pt>
                <c:pt idx="2">
                  <c:v>4.0229885057471264E-2</c:v>
                </c:pt>
              </c:numCache>
            </c:numRef>
          </c:val>
        </c:ser>
        <c:dLbls>
          <c:showLegendKey val="0"/>
          <c:showVal val="0"/>
          <c:showCatName val="0"/>
          <c:showSerName val="0"/>
          <c:showPercent val="0"/>
          <c:showBubbleSize val="0"/>
        </c:dLbls>
        <c:gapWidth val="150"/>
        <c:axId val="66131840"/>
        <c:axId val="66133376"/>
      </c:barChart>
      <c:catAx>
        <c:axId val="66131840"/>
        <c:scaling>
          <c:orientation val="minMax"/>
        </c:scaling>
        <c:delete val="1"/>
        <c:axPos val="b"/>
        <c:majorTickMark val="out"/>
        <c:minorTickMark val="none"/>
        <c:tickLblPos val="none"/>
        <c:crossAx val="66133376"/>
        <c:crosses val="autoZero"/>
        <c:auto val="1"/>
        <c:lblAlgn val="ctr"/>
        <c:lblOffset val="100"/>
        <c:noMultiLvlLbl val="0"/>
      </c:catAx>
      <c:valAx>
        <c:axId val="66133376"/>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6131840"/>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1347624609127"/>
          <c:y val="3.7396921129539656E-2"/>
          <c:w val="0.85317957130358701"/>
          <c:h val="0.906573709536308"/>
        </c:manualLayout>
      </c:layout>
      <c:barChart>
        <c:barDir val="col"/>
        <c:grouping val="clustered"/>
        <c:varyColors val="0"/>
        <c:ser>
          <c:idx val="0"/>
          <c:order val="0"/>
          <c:tx>
            <c:strRef>
              <c:f>'ASA &amp; Anaes Start'!$A$19</c:f>
              <c:strCache>
                <c:ptCount val="1"/>
                <c:pt idx="0">
                  <c:v>ASA 4</c:v>
                </c:pt>
              </c:strCache>
            </c:strRef>
          </c:tx>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'ASA &amp; Anaes Start'!$B$24:$D$24</c:f>
              <c:strCache>
                <c:ptCount val="3"/>
                <c:pt idx="0">
                  <c:v>Night</c:v>
                </c:pt>
                <c:pt idx="1">
                  <c:v>Day</c:v>
                </c:pt>
                <c:pt idx="2">
                  <c:v>Evening</c:v>
                </c:pt>
              </c:strCache>
            </c:strRef>
          </c:cat>
          <c:val>
            <c:numRef>
              <c:f>'ASA &amp; Anaes Start'!$B$19:$D$19</c:f>
              <c:numCache>
                <c:formatCode>0.0%</c:formatCode>
                <c:ptCount val="3"/>
                <c:pt idx="0">
                  <c:v>6.9498069498069498E-2</c:v>
                </c:pt>
                <c:pt idx="1">
                  <c:v>0.77220077220077221</c:v>
                </c:pt>
                <c:pt idx="2">
                  <c:v>0.15830115830115829</c:v>
                </c:pt>
              </c:numCache>
            </c:numRef>
          </c:val>
        </c:ser>
        <c:dLbls>
          <c:dLblPos val="ctr"/>
          <c:showLegendKey val="0"/>
          <c:showVal val="1"/>
          <c:showCatName val="0"/>
          <c:showSerName val="0"/>
          <c:showPercent val="0"/>
          <c:showBubbleSize val="0"/>
        </c:dLbls>
        <c:gapWidth val="150"/>
        <c:axId val="66152320"/>
        <c:axId val="66175744"/>
      </c:barChart>
      <c:catAx>
        <c:axId val="66152320"/>
        <c:scaling>
          <c:orientation val="minMax"/>
        </c:scaling>
        <c:delete val="1"/>
        <c:axPos val="b"/>
        <c:majorTickMark val="out"/>
        <c:minorTickMark val="none"/>
        <c:tickLblPos val="none"/>
        <c:crossAx val="66175744"/>
        <c:crosses val="autoZero"/>
        <c:auto val="1"/>
        <c:lblAlgn val="ctr"/>
        <c:lblOffset val="100"/>
        <c:noMultiLvlLbl val="0"/>
      </c:catAx>
      <c:valAx>
        <c:axId val="66175744"/>
        <c:scaling>
          <c:orientation val="minMax"/>
          <c:max val="1"/>
        </c:scaling>
        <c:delete val="0"/>
        <c:axPos val="l"/>
        <c:majorGridlines>
          <c:spPr>
            <a:ln>
              <a:noFill/>
            </a:ln>
          </c:spPr>
        </c:majorGridlines>
        <c:numFmt formatCode="0%" sourceLinked="0"/>
        <c:majorTickMark val="out"/>
        <c:minorTickMark val="none"/>
        <c:tickLblPos val="none"/>
        <c:txPr>
          <a:bodyPr/>
          <a:lstStyle/>
          <a:p>
            <a:pPr>
              <a:defRPr sz="900" baseline="0"/>
            </a:pPr>
            <a:endParaRPr lang="en-US"/>
          </a:p>
        </c:txPr>
        <c:crossAx val="66152320"/>
        <c:crosses val="autoZero"/>
        <c:crossBetween val="between"/>
        <c:majorUnit val="0.5"/>
      </c:valAx>
      <c:spPr>
        <a:noFill/>
        <a:ln w="25400">
          <a:noFill/>
        </a:ln>
      </c:spPr>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49142-9B48-5E4F-8248-1C39A2692859}" type="doc">
      <dgm:prSet loTypeId="urn:microsoft.com/office/officeart/2005/8/layout/hierarchy1" loCatId="" qsTypeId="urn:microsoft.com/office/officeart/2005/8/quickstyle/3D4" qsCatId="3D" csTypeId="urn:microsoft.com/office/officeart/2005/8/colors/accent0_3" csCatId="mainScheme" phldr="1"/>
      <dgm:spPr/>
      <dgm:t>
        <a:bodyPr/>
        <a:lstStyle/>
        <a:p>
          <a:endParaRPr lang="en-US"/>
        </a:p>
      </dgm:t>
    </dgm:pt>
    <dgm:pt modelId="{70EA1505-7E00-3047-B21D-CA9C8992417C}">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70C058"/>
        </a:solidFill>
      </dgm:spPr>
      <dgm:t>
        <a:bodyPr/>
        <a:lstStyle/>
        <a:p>
          <a:r>
            <a:rPr lang="en-US" sz="2800" b="1" cap="none" spc="0" dirty="0" smtClean="0">
              <a:ln w="18415" cmpd="sng">
                <a:prstDash val="solid"/>
              </a:ln>
              <a:solidFill>
                <a:schemeClr val="bg1"/>
              </a:solidFill>
              <a:effectLst>
                <a:outerShdw blurRad="63500" dir="3600000" algn="tl" rotWithShape="0">
                  <a:srgbClr val="000000">
                    <a:alpha val="70000"/>
                  </a:srgbClr>
                </a:outerShdw>
              </a:effectLst>
            </a:rPr>
            <a:t>5</a:t>
          </a:r>
          <a:r>
            <a:rPr lang="en-US" sz="2800" b="1" cap="none" spc="0" baseline="30000" dirty="0" smtClean="0">
              <a:ln w="18415" cmpd="sng">
                <a:prstDash val="solid"/>
              </a:ln>
              <a:solidFill>
                <a:schemeClr val="bg1"/>
              </a:solidFill>
              <a:effectLst>
                <a:outerShdw blurRad="63500" dir="3600000" algn="tl" rotWithShape="0">
                  <a:srgbClr val="000000">
                    <a:alpha val="70000"/>
                  </a:srgbClr>
                </a:outerShdw>
              </a:effectLst>
            </a:rPr>
            <a:t>th</a:t>
          </a:r>
          <a:r>
            <a:rPr lang="en-US" sz="2800" b="1" cap="none" spc="0" dirty="0" smtClean="0">
              <a:ln w="18415" cmpd="sng">
                <a:prstDash val="solid"/>
              </a:ln>
              <a:solidFill>
                <a:schemeClr val="bg1"/>
              </a:solidFill>
              <a:effectLst>
                <a:outerShdw blurRad="63500" dir="3600000" algn="tl" rotWithShape="0">
                  <a:srgbClr val="000000">
                    <a:alpha val="70000"/>
                  </a:srgbClr>
                </a:outerShdw>
              </a:effectLst>
            </a:rPr>
            <a:t> National Audit Project </a:t>
          </a:r>
        </a:p>
        <a:p>
          <a:r>
            <a:rPr lang="en-US" sz="1800" b="0" cap="none" spc="0" dirty="0" smtClean="0">
              <a:ln w="18415" cmpd="sng">
                <a:prstDash val="solid"/>
              </a:ln>
              <a:solidFill>
                <a:schemeClr val="bg1"/>
              </a:solidFill>
              <a:effectLst>
                <a:outerShdw blurRad="63500" dir="3600000" algn="tl" rotWithShape="0">
                  <a:srgbClr val="000000">
                    <a:alpha val="70000"/>
                  </a:srgbClr>
                </a:outerShdw>
              </a:effectLst>
            </a:rPr>
            <a:t>RCOA + AAGBI</a:t>
          </a:r>
          <a:endParaRPr lang="en-US" sz="1800" b="0" cap="none" spc="0" dirty="0">
            <a:ln w="18415" cmpd="sng">
              <a:prstDash val="solid"/>
            </a:ln>
            <a:solidFill>
              <a:schemeClr val="bg1"/>
            </a:solidFill>
            <a:effectLst>
              <a:outerShdw blurRad="63500" dir="3600000" algn="tl" rotWithShape="0">
                <a:srgbClr val="000000">
                  <a:alpha val="70000"/>
                </a:srgbClr>
              </a:outerShdw>
            </a:effectLst>
          </a:endParaRPr>
        </a:p>
      </dgm:t>
    </dgm:pt>
    <dgm:pt modelId="{0355755F-0000-6048-B1B3-BD10F220D680}" type="parTrans" cxnId="{0FF64BCE-D172-5744-A866-203A0CD0829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A8179B2-90A4-3042-899C-F32AF22BE301}" type="sibTrans" cxnId="{0FF64BCE-D172-5744-A866-203A0CD0829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8FBB24-11F9-C44C-B737-BCF77FB7269C}">
      <dgm:prSet phldrT="[Text]" custT="1"/>
      <dgm:spPr>
        <a:solidFill>
          <a:schemeClr val="accent3">
            <a:lumMod val="75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Republic of Ireland</a:t>
          </a:r>
        </a:p>
        <a:p>
          <a:r>
            <a:rPr lang="en-US" sz="1400" b="0" cap="none" spc="0" dirty="0" smtClean="0">
              <a:ln w="18415" cmpd="sng">
                <a:prstDash val="solid"/>
              </a:ln>
              <a:effectLst>
                <a:outerShdw blurRad="63500" dir="3600000" algn="tl" rotWithShape="0">
                  <a:srgbClr val="000000">
                    <a:alpha val="70000"/>
                  </a:srgbClr>
                </a:outerShdw>
              </a:effectLst>
            </a:rPr>
            <a:t> (Public/HSE)</a:t>
          </a:r>
          <a:endParaRPr lang="en-US" sz="1400" b="0" cap="none" spc="0" dirty="0">
            <a:ln w="18415" cmpd="sng">
              <a:prstDash val="solid"/>
            </a:ln>
            <a:effectLst>
              <a:outerShdw blurRad="63500" dir="3600000" algn="tl" rotWithShape="0">
                <a:srgbClr val="000000">
                  <a:alpha val="70000"/>
                </a:srgbClr>
              </a:outerShdw>
            </a:effectLst>
          </a:endParaRPr>
        </a:p>
      </dgm:t>
    </dgm:pt>
    <dgm:pt modelId="{2E1451B4-2C3F-3C47-8EB0-CC867D1F477E}" type="parTrans" cxnId="{62705FE1-8A9F-1247-9C68-57C6036018E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B47752D-35A7-E747-92A0-A5D482182ADF}" type="sibTrans" cxnId="{62705FE1-8A9F-1247-9C68-57C6036018E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C00636D-3EBC-BC44-B1C4-547FC55B96EE}">
      <dgm:prSet phldrT="[Text]" custT="1"/>
      <dgm:spPr>
        <a:solidFill>
          <a:schemeClr val="accent3">
            <a:lumMod val="60000"/>
            <a:lumOff val="4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Baseline survey</a:t>
          </a:r>
        </a:p>
        <a:p>
          <a:r>
            <a:rPr lang="en-US" sz="1400" b="0" cap="none" spc="0" dirty="0" smtClean="0">
              <a:ln w="18415" cmpd="sng">
                <a:prstDash val="solid"/>
              </a:ln>
              <a:effectLst>
                <a:outerShdw blurRad="63500" dir="3600000" algn="tl" rotWithShape="0">
                  <a:srgbClr val="000000">
                    <a:alpha val="70000"/>
                  </a:srgbClr>
                </a:outerShdw>
              </a:effectLst>
            </a:rPr>
            <a:t>(Published July 2014)</a:t>
          </a:r>
          <a:endParaRPr lang="en-US" sz="1400" b="0" cap="none" spc="0" dirty="0">
            <a:ln w="18415" cmpd="sng">
              <a:prstDash val="solid"/>
            </a:ln>
            <a:effectLst>
              <a:outerShdw blurRad="63500" dir="3600000" algn="tl" rotWithShape="0">
                <a:srgbClr val="000000">
                  <a:alpha val="70000"/>
                </a:srgbClr>
              </a:outerShdw>
            </a:effectLst>
          </a:endParaRPr>
        </a:p>
      </dgm:t>
    </dgm:pt>
    <dgm:pt modelId="{F977F96D-027E-3148-8375-5677C2B21902}" type="parTrans" cxnId="{67533026-5861-6340-B06F-4D0EB205700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28641F-BD64-3C45-81FB-991D3E5275BC}" type="sibTrans" cxnId="{67533026-5861-6340-B06F-4D0EB205700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D8CF430-1235-0D4A-B4B2-CF616FD1BD1C}">
      <dgm:prSet phldrT="[Text]" custT="1"/>
      <dgm:spPr>
        <a:solidFill>
          <a:srgbClr val="77933C"/>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United Kingdom (NHS)</a:t>
          </a:r>
          <a:endParaRPr lang="en-US" sz="1400" b="0" cap="none" spc="0" dirty="0">
            <a:ln w="18415" cmpd="sng">
              <a:prstDash val="solid"/>
            </a:ln>
            <a:effectLst>
              <a:outerShdw blurRad="63500" dir="3600000" algn="tl" rotWithShape="0">
                <a:srgbClr val="000000">
                  <a:alpha val="70000"/>
                </a:srgbClr>
              </a:outerShdw>
            </a:effectLst>
          </a:endParaRPr>
        </a:p>
      </dgm:t>
    </dgm:pt>
    <dgm:pt modelId="{A388D2A4-6292-2947-9F4C-8134F9F4FD8A}" type="parTrans" cxnId="{2F3A2E9A-A953-6A4F-B65D-096841C3662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36664EA-359E-F64C-B758-2F69F148F82E}" type="sibTrans" cxnId="{2F3A2E9A-A953-6A4F-B65D-096841C3662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AC1E6AE-0751-B041-9593-FE7E302AFF98}">
      <dgm:prSet custT="1"/>
      <dgm:spPr>
        <a:solidFill>
          <a:schemeClr val="accent3">
            <a:lumMod val="40000"/>
            <a:lumOff val="6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AAGA Reports</a:t>
          </a:r>
        </a:p>
        <a:p>
          <a:r>
            <a:rPr lang="en-US" sz="1400" b="0" cap="none" spc="0" dirty="0" smtClean="0">
              <a:ln w="18415" cmpd="sng">
                <a:prstDash val="solid"/>
              </a:ln>
              <a:effectLst>
                <a:outerShdw blurRad="63500" dir="3600000" algn="tl" rotWithShape="0">
                  <a:srgbClr val="000000">
                    <a:alpha val="70000"/>
                  </a:srgbClr>
                </a:outerShdw>
              </a:effectLst>
            </a:rPr>
            <a:t>12 month data collection </a:t>
          </a:r>
          <a:endParaRPr lang="en-US" sz="1400" b="0" cap="none" spc="0" dirty="0">
            <a:ln w="18415" cmpd="sng">
              <a:prstDash val="solid"/>
            </a:ln>
            <a:effectLst>
              <a:outerShdw blurRad="63500" dir="3600000" algn="tl" rotWithShape="0">
                <a:srgbClr val="000000">
                  <a:alpha val="70000"/>
                </a:srgbClr>
              </a:outerShdw>
            </a:effectLst>
          </a:endParaRPr>
        </a:p>
      </dgm:t>
    </dgm:pt>
    <dgm:pt modelId="{4F55B033-BBA2-5146-9487-AC7F8AD76C05}" type="parTrans" cxnId="{B511383C-A632-6C47-A436-53C199E824C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37E0ED9-FC11-884A-9E59-A939574AA4C0}" type="sibTrans" cxnId="{B511383C-A632-6C47-A436-53C199E824C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B8CF171-54DB-214E-A17D-C650D3F2B5EB}">
      <dgm:prSet custT="1"/>
      <dgm:spPr>
        <a:solidFill>
          <a:schemeClr val="accent3">
            <a:lumMod val="20000"/>
            <a:lumOff val="8000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AAS (Dec 2012)</a:t>
          </a:r>
        </a:p>
        <a:p>
          <a:endParaRPr lang="en-US" sz="1400" b="0" cap="none" spc="0" dirty="0">
            <a:ln w="18415" cmpd="sng">
              <a:prstDash val="solid"/>
            </a:ln>
            <a:effectLst>
              <a:outerShdw blurRad="63500" dir="3600000" algn="tl" rotWithShape="0">
                <a:srgbClr val="000000">
                  <a:alpha val="70000"/>
                </a:srgbClr>
              </a:outerShdw>
            </a:effectLst>
          </a:endParaRPr>
        </a:p>
      </dgm:t>
    </dgm:pt>
    <dgm:pt modelId="{C1006F86-0B90-8C4A-87FE-8512B8A0B23C}" type="parTrans" cxnId="{DB92968B-7CF6-6D4B-9490-F0152A58BEB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1B731F1-8D33-2A4C-AAA3-7FB38F31DD2A}" type="sibTrans" cxnId="{DB92968B-7CF6-6D4B-9490-F0152A58BEB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9BACED2-50CC-0948-AB71-961DF986E909}">
      <dgm:prSet custT="1"/>
      <dgm:spPr>
        <a:solidFill>
          <a:schemeClr val="accent1"/>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Public  Hospitals</a:t>
          </a:r>
          <a:endParaRPr lang="en-US" sz="1400" b="0" cap="none" spc="0" dirty="0">
            <a:ln w="18415" cmpd="sng">
              <a:prstDash val="solid"/>
            </a:ln>
            <a:effectLst>
              <a:outerShdw blurRad="63500" dir="3600000" algn="tl" rotWithShape="0">
                <a:srgbClr val="000000">
                  <a:alpha val="70000"/>
                </a:srgbClr>
              </a:outerShdw>
            </a:effectLst>
          </a:endParaRPr>
        </a:p>
      </dgm:t>
    </dgm:pt>
    <dgm:pt modelId="{D0473F00-2720-9B43-A7AB-78DB97E58C27}" type="parTrans" cxnId="{4457B597-A023-A043-9BC8-27EBCBB9078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9ED0B1-2C13-364C-BEE2-E89228C6E1F9}" type="sibTrans" cxnId="{4457B597-A023-A043-9BC8-27EBCBB9078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F4B14BE-A96A-734A-BC68-5D0DDE592866}">
      <dgm:prSet custT="1"/>
      <dgm:spPr>
        <a:solidFill>
          <a:schemeClr val="accent2"/>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Independent Hospitals</a:t>
          </a:r>
          <a:endParaRPr lang="en-US" sz="1400" b="0" cap="none" spc="0" dirty="0">
            <a:ln w="18415" cmpd="sng">
              <a:prstDash val="solid"/>
            </a:ln>
            <a:effectLst>
              <a:outerShdw blurRad="63500" dir="3600000" algn="tl" rotWithShape="0">
                <a:srgbClr val="000000">
                  <a:alpha val="70000"/>
                </a:srgbClr>
              </a:outerShdw>
            </a:effectLst>
          </a:endParaRPr>
        </a:p>
      </dgm:t>
    </dgm:pt>
    <dgm:pt modelId="{09E5DBFB-ABF4-E946-8C75-86027564BFE8}" type="parTrans" cxnId="{64545D6C-36B5-934C-8670-EA223A83527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EB49CCC-98DD-384C-9103-A5E7E1398297}" type="sibTrans" cxnId="{64545D6C-36B5-934C-8670-EA223A83527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4A0C76-C497-2F4E-89D1-2F79092B86F3}">
      <dgm:prSet custT="1"/>
      <dgm:spPr>
        <a:solidFill>
          <a:srgbClr val="C3D69B"/>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Baseline survey</a:t>
          </a:r>
        </a:p>
        <a:p>
          <a:r>
            <a:rPr lang="en-US" sz="1400" b="0" cap="none" spc="0" dirty="0" smtClean="0">
              <a:ln w="18415" cmpd="sng">
                <a:prstDash val="solid"/>
              </a:ln>
              <a:effectLst>
                <a:outerShdw blurRad="63500" dir="3600000" algn="tl" rotWithShape="0">
                  <a:srgbClr val="000000">
                    <a:alpha val="70000"/>
                  </a:srgbClr>
                </a:outerShdw>
              </a:effectLst>
            </a:rPr>
            <a:t> (Published June 2013)</a:t>
          </a:r>
          <a:endParaRPr lang="en-US" sz="1400" b="0" cap="none" spc="0" dirty="0">
            <a:ln w="18415" cmpd="sng">
              <a:prstDash val="solid"/>
            </a:ln>
            <a:effectLst>
              <a:outerShdw blurRad="63500" dir="3600000" algn="tl" rotWithShape="0">
                <a:srgbClr val="000000">
                  <a:alpha val="70000"/>
                </a:srgbClr>
              </a:outerShdw>
            </a:effectLst>
          </a:endParaRPr>
        </a:p>
      </dgm:t>
    </dgm:pt>
    <dgm:pt modelId="{A23A78CC-57AB-BF48-8B65-25CFD726C78F}" type="parTrans" cxnId="{24D2AE39-8E91-B843-839A-F527FED7E5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C6D9CCD-A6F9-244C-9FDF-7B108423FFAC}" type="sibTrans" cxnId="{24D2AE39-8E91-B843-839A-F527FED7E5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BE13CD-BAE5-1745-B7C1-BF575D7900FE}">
      <dgm:prSet custT="1"/>
      <dgm:spPr>
        <a:solidFill>
          <a:srgbClr val="D7E4BD"/>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AAGA Reports</a:t>
          </a:r>
        </a:p>
        <a:p>
          <a:r>
            <a:rPr lang="en-US" sz="1400" b="0" cap="none" spc="0" dirty="0" smtClean="0">
              <a:ln w="18415" cmpd="sng">
                <a:prstDash val="solid"/>
              </a:ln>
              <a:effectLst>
                <a:outerShdw blurRad="63500" dir="3600000" algn="tl" rotWithShape="0">
                  <a:srgbClr val="000000">
                    <a:alpha val="70000"/>
                  </a:srgbClr>
                </a:outerShdw>
              </a:effectLst>
            </a:rPr>
            <a:t>12 month data collection </a:t>
          </a:r>
          <a:endParaRPr lang="en-US" sz="1400" b="0" cap="none" spc="0" dirty="0">
            <a:ln w="18415" cmpd="sng">
              <a:prstDash val="solid"/>
            </a:ln>
            <a:effectLst>
              <a:outerShdw blurRad="63500" dir="3600000" algn="tl" rotWithShape="0">
                <a:srgbClr val="000000">
                  <a:alpha val="70000"/>
                </a:srgbClr>
              </a:outerShdw>
            </a:effectLst>
          </a:endParaRPr>
        </a:p>
      </dgm:t>
    </dgm:pt>
    <dgm:pt modelId="{7912963F-B120-8D49-BB53-4C35A66D579D}" type="parTrans" cxnId="{A2B3F17F-9267-DD4C-A3E8-97692F0EA11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D15170-C067-B24F-9EA2-2866E82C2D81}" type="sibTrans" cxnId="{A2B3F17F-9267-DD4C-A3E8-97692F0EA114}">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22A9219-F51A-C04E-A3B1-2EBF5B7AB9F1}">
      <dgm:prSet custT="1"/>
      <dgm:spPr>
        <a:solidFill>
          <a:srgbClr val="EBF1DE"/>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AAS (Sept 2013)</a:t>
          </a:r>
          <a:endParaRPr lang="en-US" sz="1400" b="0" cap="none" spc="0" dirty="0">
            <a:ln w="18415" cmpd="sng">
              <a:prstDash val="solid"/>
            </a:ln>
            <a:effectLst>
              <a:outerShdw blurRad="63500" dir="3600000" algn="tl" rotWithShape="0">
                <a:srgbClr val="000000">
                  <a:alpha val="70000"/>
                </a:srgbClr>
              </a:outerShdw>
            </a:effectLst>
          </a:endParaRPr>
        </a:p>
      </dgm:t>
    </dgm:pt>
    <dgm:pt modelId="{36115999-D161-884A-8837-B03F04BD4FC3}" type="parTrans" cxnId="{98AEC85A-005D-1348-9516-2369F5D418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D047276-A1B7-8047-B7BD-1BEA9B51F99F}" type="sibTrans" cxnId="{98AEC85A-005D-1348-9516-2369F5D418D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9A3A5F-5A27-224A-8B78-2CFB9615D56E}">
      <dgm:prSet custT="1"/>
      <dgm:spPr>
        <a:solidFill>
          <a:schemeClr val="lt2">
            <a:hueOff val="0"/>
            <a:satOff val="0"/>
            <a:lumOff val="0"/>
          </a:schemeClr>
        </a:solidFill>
      </dgm:spPr>
      <dgm:t>
        <a:bodyPr/>
        <a:lstStyle/>
        <a:p>
          <a:r>
            <a:rPr lang="en-US" sz="1400" b="0" cap="none" spc="0" dirty="0" smtClean="0">
              <a:ln w="18415" cmpd="sng">
                <a:prstDash val="solid"/>
              </a:ln>
              <a:effectLst>
                <a:outerShdw blurRad="63500" dir="3600000" algn="tl" rotWithShape="0">
                  <a:srgbClr val="000000">
                    <a:alpha val="70000"/>
                  </a:srgbClr>
                </a:outerShdw>
              </a:effectLst>
            </a:rPr>
            <a:t>NHS only</a:t>
          </a:r>
          <a:endParaRPr lang="en-US" sz="1400" b="0" cap="none" spc="0" dirty="0">
            <a:ln w="18415" cmpd="sng">
              <a:prstDash val="solid"/>
            </a:ln>
            <a:effectLst>
              <a:outerShdw blurRad="63500" dir="3600000" algn="tl" rotWithShape="0">
                <a:srgbClr val="000000">
                  <a:alpha val="70000"/>
                </a:srgbClr>
              </a:outerShdw>
            </a:effectLst>
          </a:endParaRPr>
        </a:p>
      </dgm:t>
    </dgm:pt>
    <dgm:pt modelId="{AB6C57D5-436E-8F44-B3D0-BC3D2260B6CE}" type="parTrans" cxnId="{6DED6405-3D11-2F4D-81D9-631A706EB25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A82BB72-D526-2A42-AF94-D1CEF020E6CD}" type="sibTrans" cxnId="{6DED6405-3D11-2F4D-81D9-631A706EB25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E954FA7-0963-2F48-AB7E-715B4B968210}" type="pres">
      <dgm:prSet presAssocID="{74549142-9B48-5E4F-8248-1C39A2692859}" presName="hierChild1" presStyleCnt="0">
        <dgm:presLayoutVars>
          <dgm:chPref val="1"/>
          <dgm:dir/>
          <dgm:animOne val="branch"/>
          <dgm:animLvl val="lvl"/>
          <dgm:resizeHandles/>
        </dgm:presLayoutVars>
      </dgm:prSet>
      <dgm:spPr/>
      <dgm:t>
        <a:bodyPr/>
        <a:lstStyle/>
        <a:p>
          <a:endParaRPr lang="en-US"/>
        </a:p>
      </dgm:t>
    </dgm:pt>
    <dgm:pt modelId="{F2F7F9FB-1699-9E42-8D82-294B1828A928}" type="pres">
      <dgm:prSet presAssocID="{70EA1505-7E00-3047-B21D-CA9C8992417C}" presName="hierRoot1" presStyleCnt="0"/>
      <dgm:spPr/>
    </dgm:pt>
    <dgm:pt modelId="{FA01D715-407A-324D-95C2-D337F8378B75}" type="pres">
      <dgm:prSet presAssocID="{70EA1505-7E00-3047-B21D-CA9C8992417C}" presName="composite" presStyleCnt="0"/>
      <dgm:spPr/>
    </dgm:pt>
    <dgm:pt modelId="{E8ABF583-09DA-E340-AB4D-092EB26C056E}" type="pres">
      <dgm:prSet presAssocID="{70EA1505-7E00-3047-B21D-CA9C8992417C}" presName="background" presStyleLbl="node0" presStyleIdx="0" presStyleCnt="1"/>
      <dgm:spPr>
        <a:solidFill>
          <a:schemeClr val="bg1">
            <a:lumMod val="65000"/>
          </a:schemeClr>
        </a:solidFill>
      </dgm:spPr>
    </dgm:pt>
    <dgm:pt modelId="{161A12B0-4772-3242-B72D-EE7D68D12543}" type="pres">
      <dgm:prSet presAssocID="{70EA1505-7E00-3047-B21D-CA9C8992417C}" presName="text" presStyleLbl="fgAcc0" presStyleIdx="0" presStyleCnt="1" custScaleX="481568" custScaleY="131573" custLinFactNeighborX="3919" custLinFactNeighborY="-17254">
        <dgm:presLayoutVars>
          <dgm:chPref val="3"/>
        </dgm:presLayoutVars>
      </dgm:prSet>
      <dgm:spPr/>
      <dgm:t>
        <a:bodyPr/>
        <a:lstStyle/>
        <a:p>
          <a:endParaRPr lang="en-US"/>
        </a:p>
      </dgm:t>
    </dgm:pt>
    <dgm:pt modelId="{069538BD-41E3-CD49-9D96-EF99563C9552}" type="pres">
      <dgm:prSet presAssocID="{70EA1505-7E00-3047-B21D-CA9C8992417C}" presName="hierChild2" presStyleCnt="0"/>
      <dgm:spPr/>
    </dgm:pt>
    <dgm:pt modelId="{95C8F14F-401A-8944-B025-AFC4D6654B90}" type="pres">
      <dgm:prSet presAssocID="{2E1451B4-2C3F-3C47-8EB0-CC867D1F477E}" presName="Name10" presStyleLbl="parChTrans1D2" presStyleIdx="0" presStyleCnt="2"/>
      <dgm:spPr/>
      <dgm:t>
        <a:bodyPr/>
        <a:lstStyle/>
        <a:p>
          <a:endParaRPr lang="en-US"/>
        </a:p>
      </dgm:t>
    </dgm:pt>
    <dgm:pt modelId="{96ABC4CF-F3D4-AA4C-B668-2222A10EAF55}" type="pres">
      <dgm:prSet presAssocID="{798FBB24-11F9-C44C-B737-BCF77FB7269C}" presName="hierRoot2" presStyleCnt="0"/>
      <dgm:spPr/>
    </dgm:pt>
    <dgm:pt modelId="{D781FD51-DBC2-DB49-843D-D520BBBAEF52}" type="pres">
      <dgm:prSet presAssocID="{798FBB24-11F9-C44C-B737-BCF77FB7269C}" presName="composite2" presStyleCnt="0"/>
      <dgm:spPr/>
    </dgm:pt>
    <dgm:pt modelId="{D83F1522-55B5-BD44-B2CA-DB0203ECF59B}" type="pres">
      <dgm:prSet presAssocID="{798FBB24-11F9-C44C-B737-BCF77FB7269C}" presName="background2" presStyleLbl="node2" presStyleIdx="0" presStyleCnt="2"/>
      <dgm:spPr>
        <a:solidFill>
          <a:srgbClr val="A6A6A6"/>
        </a:solidFill>
      </dgm:spPr>
    </dgm:pt>
    <dgm:pt modelId="{74B479D3-9FCC-5843-9B53-AFFDE1E12027}" type="pres">
      <dgm:prSet presAssocID="{798FBB24-11F9-C44C-B737-BCF77FB7269C}" presName="text2" presStyleLbl="fgAcc2" presStyleIdx="0" presStyleCnt="2" custScaleX="164119">
        <dgm:presLayoutVars>
          <dgm:chPref val="3"/>
        </dgm:presLayoutVars>
      </dgm:prSet>
      <dgm:spPr/>
      <dgm:t>
        <a:bodyPr/>
        <a:lstStyle/>
        <a:p>
          <a:endParaRPr lang="en-US"/>
        </a:p>
      </dgm:t>
    </dgm:pt>
    <dgm:pt modelId="{0086B800-6B73-1445-838F-6B1AD9C1FAD1}" type="pres">
      <dgm:prSet presAssocID="{798FBB24-11F9-C44C-B737-BCF77FB7269C}" presName="hierChild3" presStyleCnt="0"/>
      <dgm:spPr/>
    </dgm:pt>
    <dgm:pt modelId="{73BF740F-4CBD-3D4E-B6F3-9A84B39DC9E8}" type="pres">
      <dgm:prSet presAssocID="{F977F96D-027E-3148-8375-5677C2B21902}" presName="Name17" presStyleLbl="parChTrans1D3" presStyleIdx="0" presStyleCnt="2"/>
      <dgm:spPr/>
      <dgm:t>
        <a:bodyPr/>
        <a:lstStyle/>
        <a:p>
          <a:endParaRPr lang="en-US"/>
        </a:p>
      </dgm:t>
    </dgm:pt>
    <dgm:pt modelId="{F1062258-D737-3F41-A3D5-BF503D0FF6AA}" type="pres">
      <dgm:prSet presAssocID="{2C00636D-3EBC-BC44-B1C4-547FC55B96EE}" presName="hierRoot3" presStyleCnt="0"/>
      <dgm:spPr/>
    </dgm:pt>
    <dgm:pt modelId="{2E7DAC7D-20E5-214C-BCCE-18017EF07ED2}" type="pres">
      <dgm:prSet presAssocID="{2C00636D-3EBC-BC44-B1C4-547FC55B96EE}" presName="composite3" presStyleCnt="0"/>
      <dgm:spPr/>
    </dgm:pt>
    <dgm:pt modelId="{DE83C77C-9842-AF44-8BA9-CAB2A1F56350}" type="pres">
      <dgm:prSet presAssocID="{2C00636D-3EBC-BC44-B1C4-547FC55B96EE}" presName="background3" presStyleLbl="node3" presStyleIdx="0" presStyleCnt="2"/>
      <dgm:spPr>
        <a:solidFill>
          <a:srgbClr val="A6A6A6"/>
        </a:solidFill>
      </dgm:spPr>
    </dgm:pt>
    <dgm:pt modelId="{794AFED7-3C7C-4040-B780-9595F0CCEBC5}" type="pres">
      <dgm:prSet presAssocID="{2C00636D-3EBC-BC44-B1C4-547FC55B96EE}" presName="text3" presStyleLbl="fgAcc3" presStyleIdx="0" presStyleCnt="2" custScaleX="160793">
        <dgm:presLayoutVars>
          <dgm:chPref val="3"/>
        </dgm:presLayoutVars>
      </dgm:prSet>
      <dgm:spPr/>
      <dgm:t>
        <a:bodyPr/>
        <a:lstStyle/>
        <a:p>
          <a:endParaRPr lang="en-US"/>
        </a:p>
      </dgm:t>
    </dgm:pt>
    <dgm:pt modelId="{9187327F-DB3F-6B44-AB64-4F36F7F47941}" type="pres">
      <dgm:prSet presAssocID="{2C00636D-3EBC-BC44-B1C4-547FC55B96EE}" presName="hierChild4" presStyleCnt="0"/>
      <dgm:spPr/>
    </dgm:pt>
    <dgm:pt modelId="{AF53158D-BE41-AA44-9988-0BD5F9D53A69}" type="pres">
      <dgm:prSet presAssocID="{4F55B033-BBA2-5146-9487-AC7F8AD76C05}" presName="Name23" presStyleLbl="parChTrans1D4" presStyleIdx="0" presStyleCnt="7"/>
      <dgm:spPr/>
      <dgm:t>
        <a:bodyPr/>
        <a:lstStyle/>
        <a:p>
          <a:endParaRPr lang="en-US"/>
        </a:p>
      </dgm:t>
    </dgm:pt>
    <dgm:pt modelId="{9DEAD4BD-CF0E-404B-A763-9F9FEB0BF329}" type="pres">
      <dgm:prSet presAssocID="{CAC1E6AE-0751-B041-9593-FE7E302AFF98}" presName="hierRoot4" presStyleCnt="0"/>
      <dgm:spPr/>
    </dgm:pt>
    <dgm:pt modelId="{2EAFA666-CBAC-3C45-84DB-9052B2347B68}" type="pres">
      <dgm:prSet presAssocID="{CAC1E6AE-0751-B041-9593-FE7E302AFF98}" presName="composite4" presStyleCnt="0"/>
      <dgm:spPr/>
    </dgm:pt>
    <dgm:pt modelId="{96A4320A-532F-EB48-8C15-077900DAAA7B}" type="pres">
      <dgm:prSet presAssocID="{CAC1E6AE-0751-B041-9593-FE7E302AFF98}" presName="background4" presStyleLbl="node4" presStyleIdx="0" presStyleCnt="7"/>
      <dgm:spPr>
        <a:solidFill>
          <a:srgbClr val="A6A6A6"/>
        </a:solidFill>
      </dgm:spPr>
    </dgm:pt>
    <dgm:pt modelId="{CB6F7B92-32F2-2548-9BC5-22AE03159F8B}" type="pres">
      <dgm:prSet presAssocID="{CAC1E6AE-0751-B041-9593-FE7E302AFF98}" presName="text4" presStyleLbl="fgAcc4" presStyleIdx="0" presStyleCnt="7" custScaleX="201803">
        <dgm:presLayoutVars>
          <dgm:chPref val="3"/>
        </dgm:presLayoutVars>
      </dgm:prSet>
      <dgm:spPr/>
      <dgm:t>
        <a:bodyPr/>
        <a:lstStyle/>
        <a:p>
          <a:endParaRPr lang="en-US"/>
        </a:p>
      </dgm:t>
    </dgm:pt>
    <dgm:pt modelId="{51BCAD3C-7A00-3540-8CF1-32D0E4A24456}" type="pres">
      <dgm:prSet presAssocID="{CAC1E6AE-0751-B041-9593-FE7E302AFF98}" presName="hierChild5" presStyleCnt="0"/>
      <dgm:spPr/>
    </dgm:pt>
    <dgm:pt modelId="{61BB8FAB-CFEE-3840-9770-F6619ED55A7B}" type="pres">
      <dgm:prSet presAssocID="{C1006F86-0B90-8C4A-87FE-8512B8A0B23C}" presName="Name23" presStyleLbl="parChTrans1D4" presStyleIdx="1" presStyleCnt="7"/>
      <dgm:spPr/>
      <dgm:t>
        <a:bodyPr/>
        <a:lstStyle/>
        <a:p>
          <a:endParaRPr lang="en-US"/>
        </a:p>
      </dgm:t>
    </dgm:pt>
    <dgm:pt modelId="{A94150BA-7AA3-E844-829F-9FFFC3C41739}" type="pres">
      <dgm:prSet presAssocID="{EB8CF171-54DB-214E-A17D-C650D3F2B5EB}" presName="hierRoot4" presStyleCnt="0"/>
      <dgm:spPr/>
    </dgm:pt>
    <dgm:pt modelId="{E54D78B7-7655-0644-88CD-2F51DA19BD87}" type="pres">
      <dgm:prSet presAssocID="{EB8CF171-54DB-214E-A17D-C650D3F2B5EB}" presName="composite4" presStyleCnt="0"/>
      <dgm:spPr/>
    </dgm:pt>
    <dgm:pt modelId="{68973A9F-3ADD-8844-AE17-16D3D03D2562}" type="pres">
      <dgm:prSet presAssocID="{EB8CF171-54DB-214E-A17D-C650D3F2B5EB}" presName="background4" presStyleLbl="node4" presStyleIdx="1" presStyleCnt="7"/>
      <dgm:spPr>
        <a:solidFill>
          <a:srgbClr val="A6A6A6"/>
        </a:solidFill>
      </dgm:spPr>
    </dgm:pt>
    <dgm:pt modelId="{DE271B94-C8CE-664D-A023-E381F7C7536A}" type="pres">
      <dgm:prSet presAssocID="{EB8CF171-54DB-214E-A17D-C650D3F2B5EB}" presName="text4" presStyleLbl="fgAcc4" presStyleIdx="1" presStyleCnt="7" custScaleX="241232" custScaleY="78691" custLinFactNeighborX="8114" custLinFactNeighborY="-4311">
        <dgm:presLayoutVars>
          <dgm:chPref val="3"/>
        </dgm:presLayoutVars>
      </dgm:prSet>
      <dgm:spPr/>
      <dgm:t>
        <a:bodyPr/>
        <a:lstStyle/>
        <a:p>
          <a:endParaRPr lang="en-US"/>
        </a:p>
      </dgm:t>
    </dgm:pt>
    <dgm:pt modelId="{0867FB79-1040-0D48-90A7-1591E0D131F6}" type="pres">
      <dgm:prSet presAssocID="{EB8CF171-54DB-214E-A17D-C650D3F2B5EB}" presName="hierChild5" presStyleCnt="0"/>
      <dgm:spPr/>
    </dgm:pt>
    <dgm:pt modelId="{751304CA-CA75-2047-A36D-B64E0D4E0794}" type="pres">
      <dgm:prSet presAssocID="{D0473F00-2720-9B43-A7AB-78DB97E58C27}" presName="Name23" presStyleLbl="parChTrans1D4" presStyleIdx="2" presStyleCnt="7"/>
      <dgm:spPr/>
      <dgm:t>
        <a:bodyPr/>
        <a:lstStyle/>
        <a:p>
          <a:endParaRPr lang="en-US"/>
        </a:p>
      </dgm:t>
    </dgm:pt>
    <dgm:pt modelId="{CCA0C0A0-6D8D-844D-BFB7-A156660B9CF4}" type="pres">
      <dgm:prSet presAssocID="{E9BACED2-50CC-0948-AB71-961DF986E909}" presName="hierRoot4" presStyleCnt="0"/>
      <dgm:spPr/>
    </dgm:pt>
    <dgm:pt modelId="{41FBC13B-43F6-2643-9EE6-19168A04D89C}" type="pres">
      <dgm:prSet presAssocID="{E9BACED2-50CC-0948-AB71-961DF986E909}" presName="composite4" presStyleCnt="0"/>
      <dgm:spPr/>
    </dgm:pt>
    <dgm:pt modelId="{8060FD71-207E-4742-B10F-00DF811C850F}" type="pres">
      <dgm:prSet presAssocID="{E9BACED2-50CC-0948-AB71-961DF986E909}" presName="background4" presStyleLbl="node4" presStyleIdx="2" presStyleCnt="7"/>
      <dgm:spPr>
        <a:solidFill>
          <a:srgbClr val="A6A6A6"/>
        </a:solidFill>
      </dgm:spPr>
    </dgm:pt>
    <dgm:pt modelId="{38BC5CB8-EFBC-D84C-A9DC-D5CD504A0EB2}" type="pres">
      <dgm:prSet presAssocID="{E9BACED2-50CC-0948-AB71-961DF986E909}" presName="text4" presStyleLbl="fgAcc4" presStyleIdx="2" presStyleCnt="7" custScaleX="124231">
        <dgm:presLayoutVars>
          <dgm:chPref val="3"/>
        </dgm:presLayoutVars>
      </dgm:prSet>
      <dgm:spPr/>
      <dgm:t>
        <a:bodyPr/>
        <a:lstStyle/>
        <a:p>
          <a:endParaRPr lang="en-US"/>
        </a:p>
      </dgm:t>
    </dgm:pt>
    <dgm:pt modelId="{54109C3B-C2CB-444D-8540-FB1C474FF1CA}" type="pres">
      <dgm:prSet presAssocID="{E9BACED2-50CC-0948-AB71-961DF986E909}" presName="hierChild5" presStyleCnt="0"/>
      <dgm:spPr/>
    </dgm:pt>
    <dgm:pt modelId="{E402CD30-C392-1045-9DEC-B4388E65D8C5}" type="pres">
      <dgm:prSet presAssocID="{09E5DBFB-ABF4-E946-8C75-86027564BFE8}" presName="Name23" presStyleLbl="parChTrans1D4" presStyleIdx="3" presStyleCnt="7"/>
      <dgm:spPr/>
      <dgm:t>
        <a:bodyPr/>
        <a:lstStyle/>
        <a:p>
          <a:endParaRPr lang="en-US"/>
        </a:p>
      </dgm:t>
    </dgm:pt>
    <dgm:pt modelId="{C43DE4B3-072F-2E40-9AD4-A7DADBB24B00}" type="pres">
      <dgm:prSet presAssocID="{1F4B14BE-A96A-734A-BC68-5D0DDE592866}" presName="hierRoot4" presStyleCnt="0"/>
      <dgm:spPr/>
    </dgm:pt>
    <dgm:pt modelId="{0559507D-BCE8-F543-A630-6A10386022FF}" type="pres">
      <dgm:prSet presAssocID="{1F4B14BE-A96A-734A-BC68-5D0DDE592866}" presName="composite4" presStyleCnt="0"/>
      <dgm:spPr/>
    </dgm:pt>
    <dgm:pt modelId="{F814C634-0559-B946-9793-3E24F336EE5F}" type="pres">
      <dgm:prSet presAssocID="{1F4B14BE-A96A-734A-BC68-5D0DDE592866}" presName="background4" presStyleLbl="node4" presStyleIdx="3" presStyleCnt="7"/>
      <dgm:spPr>
        <a:solidFill>
          <a:srgbClr val="A6A6A6"/>
        </a:solidFill>
      </dgm:spPr>
    </dgm:pt>
    <dgm:pt modelId="{D764D930-E5DB-8C4A-8E5E-7EEE76012F87}" type="pres">
      <dgm:prSet presAssocID="{1F4B14BE-A96A-734A-BC68-5D0DDE592866}" presName="text4" presStyleLbl="fgAcc4" presStyleIdx="3" presStyleCnt="7" custScaleX="168514">
        <dgm:presLayoutVars>
          <dgm:chPref val="3"/>
        </dgm:presLayoutVars>
      </dgm:prSet>
      <dgm:spPr/>
      <dgm:t>
        <a:bodyPr/>
        <a:lstStyle/>
        <a:p>
          <a:endParaRPr lang="en-US"/>
        </a:p>
      </dgm:t>
    </dgm:pt>
    <dgm:pt modelId="{D98C5186-6AFE-2545-A111-7E122AE762E0}" type="pres">
      <dgm:prSet presAssocID="{1F4B14BE-A96A-734A-BC68-5D0DDE592866}" presName="hierChild5" presStyleCnt="0"/>
      <dgm:spPr/>
    </dgm:pt>
    <dgm:pt modelId="{1F5E7934-B531-F847-9A27-87AF0A39695F}" type="pres">
      <dgm:prSet presAssocID="{A388D2A4-6292-2947-9F4C-8134F9F4FD8A}" presName="Name10" presStyleLbl="parChTrans1D2" presStyleIdx="1" presStyleCnt="2"/>
      <dgm:spPr/>
      <dgm:t>
        <a:bodyPr/>
        <a:lstStyle/>
        <a:p>
          <a:endParaRPr lang="en-US"/>
        </a:p>
      </dgm:t>
    </dgm:pt>
    <dgm:pt modelId="{A4A1AD8D-CE49-9442-B330-4F07E330D624}" type="pres">
      <dgm:prSet presAssocID="{FD8CF430-1235-0D4A-B4B2-CF616FD1BD1C}" presName="hierRoot2" presStyleCnt="0"/>
      <dgm:spPr/>
    </dgm:pt>
    <dgm:pt modelId="{BCCE56A3-2190-4842-A233-46A353AF8E34}" type="pres">
      <dgm:prSet presAssocID="{FD8CF430-1235-0D4A-B4B2-CF616FD1BD1C}" presName="composite2" presStyleCnt="0"/>
      <dgm:spPr/>
    </dgm:pt>
    <dgm:pt modelId="{9388F6C7-3A2F-A24C-8ADA-BF580D4729CC}" type="pres">
      <dgm:prSet presAssocID="{FD8CF430-1235-0D4A-B4B2-CF616FD1BD1C}" presName="background2" presStyleLbl="node2" presStyleIdx="1" presStyleCnt="2"/>
      <dgm:spPr>
        <a:solidFill>
          <a:srgbClr val="A6A6A6"/>
        </a:solidFill>
      </dgm:spPr>
    </dgm:pt>
    <dgm:pt modelId="{BB32BD36-72A0-9549-9979-6B00A65AD840}" type="pres">
      <dgm:prSet presAssocID="{FD8CF430-1235-0D4A-B4B2-CF616FD1BD1C}" presName="text2" presStyleLbl="fgAcc2" presStyleIdx="1" presStyleCnt="2" custScaleX="157001">
        <dgm:presLayoutVars>
          <dgm:chPref val="3"/>
        </dgm:presLayoutVars>
      </dgm:prSet>
      <dgm:spPr/>
      <dgm:t>
        <a:bodyPr/>
        <a:lstStyle/>
        <a:p>
          <a:endParaRPr lang="en-US"/>
        </a:p>
      </dgm:t>
    </dgm:pt>
    <dgm:pt modelId="{4A9CA4F6-BA15-E844-825A-E8CDD69294F6}" type="pres">
      <dgm:prSet presAssocID="{FD8CF430-1235-0D4A-B4B2-CF616FD1BD1C}" presName="hierChild3" presStyleCnt="0"/>
      <dgm:spPr/>
    </dgm:pt>
    <dgm:pt modelId="{5B5CC555-D2E2-2741-8F49-763FC3823B80}" type="pres">
      <dgm:prSet presAssocID="{A23A78CC-57AB-BF48-8B65-25CFD726C78F}" presName="Name17" presStyleLbl="parChTrans1D3" presStyleIdx="1" presStyleCnt="2"/>
      <dgm:spPr/>
      <dgm:t>
        <a:bodyPr/>
        <a:lstStyle/>
        <a:p>
          <a:endParaRPr lang="en-US"/>
        </a:p>
      </dgm:t>
    </dgm:pt>
    <dgm:pt modelId="{E4C82166-9DFA-F546-B512-C3E93B11D33D}" type="pres">
      <dgm:prSet presAssocID="{124A0C76-C497-2F4E-89D1-2F79092B86F3}" presName="hierRoot3" presStyleCnt="0"/>
      <dgm:spPr/>
    </dgm:pt>
    <dgm:pt modelId="{B0ED5C22-28C4-FA4B-AACA-CA85D1619647}" type="pres">
      <dgm:prSet presAssocID="{124A0C76-C497-2F4E-89D1-2F79092B86F3}" presName="composite3" presStyleCnt="0"/>
      <dgm:spPr/>
    </dgm:pt>
    <dgm:pt modelId="{9688A231-56C3-E24F-86B2-9A4B2B52B5B8}" type="pres">
      <dgm:prSet presAssocID="{124A0C76-C497-2F4E-89D1-2F79092B86F3}" presName="background3" presStyleLbl="node3" presStyleIdx="1" presStyleCnt="2"/>
      <dgm:spPr>
        <a:solidFill>
          <a:srgbClr val="A6A6A6"/>
        </a:solidFill>
      </dgm:spPr>
    </dgm:pt>
    <dgm:pt modelId="{FEA07DF6-BD6B-484F-A3DE-2EAC4D7A6CB8}" type="pres">
      <dgm:prSet presAssocID="{124A0C76-C497-2F4E-89D1-2F79092B86F3}" presName="text3" presStyleLbl="fgAcc3" presStyleIdx="1" presStyleCnt="2" custScaleX="219204">
        <dgm:presLayoutVars>
          <dgm:chPref val="3"/>
        </dgm:presLayoutVars>
      </dgm:prSet>
      <dgm:spPr/>
      <dgm:t>
        <a:bodyPr/>
        <a:lstStyle/>
        <a:p>
          <a:endParaRPr lang="en-US"/>
        </a:p>
      </dgm:t>
    </dgm:pt>
    <dgm:pt modelId="{5AF3926B-4360-C44B-9DB4-97C0A2438E8D}" type="pres">
      <dgm:prSet presAssocID="{124A0C76-C497-2F4E-89D1-2F79092B86F3}" presName="hierChild4" presStyleCnt="0"/>
      <dgm:spPr/>
    </dgm:pt>
    <dgm:pt modelId="{D846B3CC-0D07-B645-AAE8-043300F308B0}" type="pres">
      <dgm:prSet presAssocID="{7912963F-B120-8D49-BB53-4C35A66D579D}" presName="Name23" presStyleLbl="parChTrans1D4" presStyleIdx="4" presStyleCnt="7"/>
      <dgm:spPr/>
      <dgm:t>
        <a:bodyPr/>
        <a:lstStyle/>
        <a:p>
          <a:endParaRPr lang="en-US"/>
        </a:p>
      </dgm:t>
    </dgm:pt>
    <dgm:pt modelId="{71B6850B-881D-FE41-A4F0-54F98CDE544D}" type="pres">
      <dgm:prSet presAssocID="{CEBE13CD-BAE5-1745-B7C1-BF575D7900FE}" presName="hierRoot4" presStyleCnt="0"/>
      <dgm:spPr/>
    </dgm:pt>
    <dgm:pt modelId="{69461701-B235-1F4B-BC33-588CF606F86B}" type="pres">
      <dgm:prSet presAssocID="{CEBE13CD-BAE5-1745-B7C1-BF575D7900FE}" presName="composite4" presStyleCnt="0"/>
      <dgm:spPr/>
    </dgm:pt>
    <dgm:pt modelId="{87CEE9A6-9B8C-8444-8B56-F8EC8DA273F0}" type="pres">
      <dgm:prSet presAssocID="{CEBE13CD-BAE5-1745-B7C1-BF575D7900FE}" presName="background4" presStyleLbl="node4" presStyleIdx="4" presStyleCnt="7"/>
      <dgm:spPr>
        <a:solidFill>
          <a:srgbClr val="A6A6A6"/>
        </a:solidFill>
      </dgm:spPr>
    </dgm:pt>
    <dgm:pt modelId="{5B3FCD17-5851-294F-8F2B-8EF17E269742}" type="pres">
      <dgm:prSet presAssocID="{CEBE13CD-BAE5-1745-B7C1-BF575D7900FE}" presName="text4" presStyleLbl="fgAcc4" presStyleIdx="4" presStyleCnt="7" custScaleX="183402">
        <dgm:presLayoutVars>
          <dgm:chPref val="3"/>
        </dgm:presLayoutVars>
      </dgm:prSet>
      <dgm:spPr/>
      <dgm:t>
        <a:bodyPr/>
        <a:lstStyle/>
        <a:p>
          <a:endParaRPr lang="en-US"/>
        </a:p>
      </dgm:t>
    </dgm:pt>
    <dgm:pt modelId="{C89D41AE-7E02-4B47-96F5-1E0EC4E50376}" type="pres">
      <dgm:prSet presAssocID="{CEBE13CD-BAE5-1745-B7C1-BF575D7900FE}" presName="hierChild5" presStyleCnt="0"/>
      <dgm:spPr/>
    </dgm:pt>
    <dgm:pt modelId="{5D8D660D-8FD2-9347-A354-23F7FB6FC50D}" type="pres">
      <dgm:prSet presAssocID="{36115999-D161-884A-8837-B03F04BD4FC3}" presName="Name23" presStyleLbl="parChTrans1D4" presStyleIdx="5" presStyleCnt="7"/>
      <dgm:spPr/>
      <dgm:t>
        <a:bodyPr/>
        <a:lstStyle/>
        <a:p>
          <a:endParaRPr lang="en-US"/>
        </a:p>
      </dgm:t>
    </dgm:pt>
    <dgm:pt modelId="{7C269E2A-909E-B54D-AF37-C8DA4D7B344B}" type="pres">
      <dgm:prSet presAssocID="{B22A9219-F51A-C04E-A3B1-2EBF5B7AB9F1}" presName="hierRoot4" presStyleCnt="0"/>
      <dgm:spPr/>
    </dgm:pt>
    <dgm:pt modelId="{E131843E-2290-0F45-AB1C-FE0FBA63DF01}" type="pres">
      <dgm:prSet presAssocID="{B22A9219-F51A-C04E-A3B1-2EBF5B7AB9F1}" presName="composite4" presStyleCnt="0"/>
      <dgm:spPr/>
    </dgm:pt>
    <dgm:pt modelId="{EF64503C-1FF2-B547-869B-A29FE7EABF0F}" type="pres">
      <dgm:prSet presAssocID="{B22A9219-F51A-C04E-A3B1-2EBF5B7AB9F1}" presName="background4" presStyleLbl="node4" presStyleIdx="5" presStyleCnt="7"/>
      <dgm:spPr>
        <a:solidFill>
          <a:srgbClr val="A6A6A6"/>
        </a:solidFill>
      </dgm:spPr>
    </dgm:pt>
    <dgm:pt modelId="{A0011211-D807-1A4D-96DC-CB2371F139A2}" type="pres">
      <dgm:prSet presAssocID="{B22A9219-F51A-C04E-A3B1-2EBF5B7AB9F1}" presName="text4" presStyleLbl="fgAcc4" presStyleIdx="5" presStyleCnt="7" custScaleX="166096">
        <dgm:presLayoutVars>
          <dgm:chPref val="3"/>
        </dgm:presLayoutVars>
      </dgm:prSet>
      <dgm:spPr/>
      <dgm:t>
        <a:bodyPr/>
        <a:lstStyle/>
        <a:p>
          <a:endParaRPr lang="en-US"/>
        </a:p>
      </dgm:t>
    </dgm:pt>
    <dgm:pt modelId="{8B1B5552-903E-BB45-A8F2-9A719BED564D}" type="pres">
      <dgm:prSet presAssocID="{B22A9219-F51A-C04E-A3B1-2EBF5B7AB9F1}" presName="hierChild5" presStyleCnt="0"/>
      <dgm:spPr/>
    </dgm:pt>
    <dgm:pt modelId="{9712132D-7324-1243-9DE3-0ACD204C6B03}" type="pres">
      <dgm:prSet presAssocID="{AB6C57D5-436E-8F44-B3D0-BC3D2260B6CE}" presName="Name23" presStyleLbl="parChTrans1D4" presStyleIdx="6" presStyleCnt="7"/>
      <dgm:spPr/>
      <dgm:t>
        <a:bodyPr/>
        <a:lstStyle/>
        <a:p>
          <a:endParaRPr lang="en-US"/>
        </a:p>
      </dgm:t>
    </dgm:pt>
    <dgm:pt modelId="{0D54BAB7-C7C0-884A-A83E-12B7C141FD4F}" type="pres">
      <dgm:prSet presAssocID="{509A3A5F-5A27-224A-8B78-2CFB9615D56E}" presName="hierRoot4" presStyleCnt="0"/>
      <dgm:spPr/>
    </dgm:pt>
    <dgm:pt modelId="{5CF74FE3-8AAD-3F46-A9F3-7837FBB3E993}" type="pres">
      <dgm:prSet presAssocID="{509A3A5F-5A27-224A-8B78-2CFB9615D56E}" presName="composite4" presStyleCnt="0"/>
      <dgm:spPr/>
    </dgm:pt>
    <dgm:pt modelId="{72329EA1-E8F0-ED43-81F5-003F33AC4B1C}" type="pres">
      <dgm:prSet presAssocID="{509A3A5F-5A27-224A-8B78-2CFB9615D56E}" presName="background4" presStyleLbl="node4" presStyleIdx="6" presStyleCnt="7"/>
      <dgm:spPr>
        <a:solidFill>
          <a:srgbClr val="A6A6A6"/>
        </a:solidFill>
      </dgm:spPr>
    </dgm:pt>
    <dgm:pt modelId="{99A9833B-3EF7-1941-B7F2-655C7CFA594F}" type="pres">
      <dgm:prSet presAssocID="{509A3A5F-5A27-224A-8B78-2CFB9615D56E}" presName="text4" presStyleLbl="fgAcc4" presStyleIdx="6" presStyleCnt="7" custScaleX="161573">
        <dgm:presLayoutVars>
          <dgm:chPref val="3"/>
        </dgm:presLayoutVars>
      </dgm:prSet>
      <dgm:spPr/>
      <dgm:t>
        <a:bodyPr/>
        <a:lstStyle/>
        <a:p>
          <a:endParaRPr lang="en-US"/>
        </a:p>
      </dgm:t>
    </dgm:pt>
    <dgm:pt modelId="{1C4B9216-4B38-D84A-95EC-FE08A4CA8F58}" type="pres">
      <dgm:prSet presAssocID="{509A3A5F-5A27-224A-8B78-2CFB9615D56E}" presName="hierChild5" presStyleCnt="0"/>
      <dgm:spPr/>
    </dgm:pt>
  </dgm:ptLst>
  <dgm:cxnLst>
    <dgm:cxn modelId="{A2B3F17F-9267-DD4C-A3E8-97692F0EA114}" srcId="{124A0C76-C497-2F4E-89D1-2F79092B86F3}" destId="{CEBE13CD-BAE5-1745-B7C1-BF575D7900FE}" srcOrd="0" destOrd="0" parTransId="{7912963F-B120-8D49-BB53-4C35A66D579D}" sibTransId="{79D15170-C067-B24F-9EA2-2866E82C2D81}"/>
    <dgm:cxn modelId="{D8C53DFC-E1A3-45A4-BCBD-9C389D8163A1}" type="presOf" srcId="{09E5DBFB-ABF4-E946-8C75-86027564BFE8}" destId="{E402CD30-C392-1045-9DEC-B4388E65D8C5}" srcOrd="0" destOrd="0" presId="urn:microsoft.com/office/officeart/2005/8/layout/hierarchy1"/>
    <dgm:cxn modelId="{C63CD0C8-F304-44EF-82D4-E0A8171EE258}" type="presOf" srcId="{AB6C57D5-436E-8F44-B3D0-BC3D2260B6CE}" destId="{9712132D-7324-1243-9DE3-0ACD204C6B03}" srcOrd="0" destOrd="0" presId="urn:microsoft.com/office/officeart/2005/8/layout/hierarchy1"/>
    <dgm:cxn modelId="{2F3A2E9A-A953-6A4F-B65D-096841C3662D}" srcId="{70EA1505-7E00-3047-B21D-CA9C8992417C}" destId="{FD8CF430-1235-0D4A-B4B2-CF616FD1BD1C}" srcOrd="1" destOrd="0" parTransId="{A388D2A4-6292-2947-9F4C-8134F9F4FD8A}" sibTransId="{036664EA-359E-F64C-B758-2F69F148F82E}"/>
    <dgm:cxn modelId="{48D28572-8855-41ED-867A-D28DF7754FFD}" type="presOf" srcId="{798FBB24-11F9-C44C-B737-BCF77FB7269C}" destId="{74B479D3-9FCC-5843-9B53-AFFDE1E12027}" srcOrd="0" destOrd="0" presId="urn:microsoft.com/office/officeart/2005/8/layout/hierarchy1"/>
    <dgm:cxn modelId="{E0F372B6-D96F-45BE-BE17-18D644E8F6DF}" type="presOf" srcId="{CAC1E6AE-0751-B041-9593-FE7E302AFF98}" destId="{CB6F7B92-32F2-2548-9BC5-22AE03159F8B}" srcOrd="0" destOrd="0" presId="urn:microsoft.com/office/officeart/2005/8/layout/hierarchy1"/>
    <dgm:cxn modelId="{24D2AE39-8E91-B843-839A-F527FED7E5D3}" srcId="{FD8CF430-1235-0D4A-B4B2-CF616FD1BD1C}" destId="{124A0C76-C497-2F4E-89D1-2F79092B86F3}" srcOrd="0" destOrd="0" parTransId="{A23A78CC-57AB-BF48-8B65-25CFD726C78F}" sibTransId="{CC6D9CCD-A6F9-244C-9FDF-7B108423FFAC}"/>
    <dgm:cxn modelId="{90A48FCC-5C7F-44D2-BBB4-40A262412902}" type="presOf" srcId="{E9BACED2-50CC-0948-AB71-961DF986E909}" destId="{38BC5CB8-EFBC-D84C-A9DC-D5CD504A0EB2}" srcOrd="0" destOrd="0" presId="urn:microsoft.com/office/officeart/2005/8/layout/hierarchy1"/>
    <dgm:cxn modelId="{D519723E-EC69-43D1-96F0-D482F614405C}" type="presOf" srcId="{7912963F-B120-8D49-BB53-4C35A66D579D}" destId="{D846B3CC-0D07-B645-AAE8-043300F308B0}" srcOrd="0" destOrd="0" presId="urn:microsoft.com/office/officeart/2005/8/layout/hierarchy1"/>
    <dgm:cxn modelId="{70A78AC5-497A-4D1C-813F-475F82F786F1}" type="presOf" srcId="{4F55B033-BBA2-5146-9487-AC7F8AD76C05}" destId="{AF53158D-BE41-AA44-9988-0BD5F9D53A69}" srcOrd="0" destOrd="0" presId="urn:microsoft.com/office/officeart/2005/8/layout/hierarchy1"/>
    <dgm:cxn modelId="{B511383C-A632-6C47-A436-53C199E824C0}" srcId="{2C00636D-3EBC-BC44-B1C4-547FC55B96EE}" destId="{CAC1E6AE-0751-B041-9593-FE7E302AFF98}" srcOrd="0" destOrd="0" parTransId="{4F55B033-BBA2-5146-9487-AC7F8AD76C05}" sibTransId="{937E0ED9-FC11-884A-9E59-A939574AA4C0}"/>
    <dgm:cxn modelId="{6DED6405-3D11-2F4D-81D9-631A706EB256}" srcId="{B22A9219-F51A-C04E-A3B1-2EBF5B7AB9F1}" destId="{509A3A5F-5A27-224A-8B78-2CFB9615D56E}" srcOrd="0" destOrd="0" parTransId="{AB6C57D5-436E-8F44-B3D0-BC3D2260B6CE}" sibTransId="{2A82BB72-D526-2A42-AF94-D1CEF020E6CD}"/>
    <dgm:cxn modelId="{62705FE1-8A9F-1247-9C68-57C6036018EE}" srcId="{70EA1505-7E00-3047-B21D-CA9C8992417C}" destId="{798FBB24-11F9-C44C-B737-BCF77FB7269C}" srcOrd="0" destOrd="0" parTransId="{2E1451B4-2C3F-3C47-8EB0-CC867D1F477E}" sibTransId="{2B47752D-35A7-E747-92A0-A5D482182ADF}"/>
    <dgm:cxn modelId="{98AEC85A-005D-1348-9516-2369F5D418D3}" srcId="{CEBE13CD-BAE5-1745-B7C1-BF575D7900FE}" destId="{B22A9219-F51A-C04E-A3B1-2EBF5B7AB9F1}" srcOrd="0" destOrd="0" parTransId="{36115999-D161-884A-8837-B03F04BD4FC3}" sibTransId="{CD047276-A1B7-8047-B7BD-1BEA9B51F99F}"/>
    <dgm:cxn modelId="{556A0C4B-A801-4134-9280-7068C136B9C0}" type="presOf" srcId="{2C00636D-3EBC-BC44-B1C4-547FC55B96EE}" destId="{794AFED7-3C7C-4040-B780-9595F0CCEBC5}" srcOrd="0" destOrd="0" presId="urn:microsoft.com/office/officeart/2005/8/layout/hierarchy1"/>
    <dgm:cxn modelId="{CFD93A3C-80F9-49FD-8A68-DD7E5B0BBE23}" type="presOf" srcId="{D0473F00-2720-9B43-A7AB-78DB97E58C27}" destId="{751304CA-CA75-2047-A36D-B64E0D4E0794}" srcOrd="0" destOrd="0" presId="urn:microsoft.com/office/officeart/2005/8/layout/hierarchy1"/>
    <dgm:cxn modelId="{7F7A5352-78B3-4FC5-B2A4-9C4DE4AF37DF}" type="presOf" srcId="{A23A78CC-57AB-BF48-8B65-25CFD726C78F}" destId="{5B5CC555-D2E2-2741-8F49-763FC3823B80}" srcOrd="0" destOrd="0" presId="urn:microsoft.com/office/officeart/2005/8/layout/hierarchy1"/>
    <dgm:cxn modelId="{E2C01DE1-AA76-4DB2-ACC1-326A5C38692B}" type="presOf" srcId="{1F4B14BE-A96A-734A-BC68-5D0DDE592866}" destId="{D764D930-E5DB-8C4A-8E5E-7EEE76012F87}" srcOrd="0" destOrd="0" presId="urn:microsoft.com/office/officeart/2005/8/layout/hierarchy1"/>
    <dgm:cxn modelId="{530C5584-012A-46A5-87A6-2585416ACA42}" type="presOf" srcId="{36115999-D161-884A-8837-B03F04BD4FC3}" destId="{5D8D660D-8FD2-9347-A354-23F7FB6FC50D}" srcOrd="0" destOrd="0" presId="urn:microsoft.com/office/officeart/2005/8/layout/hierarchy1"/>
    <dgm:cxn modelId="{64545D6C-36B5-934C-8670-EA223A835277}" srcId="{EB8CF171-54DB-214E-A17D-C650D3F2B5EB}" destId="{1F4B14BE-A96A-734A-BC68-5D0DDE592866}" srcOrd="1" destOrd="0" parTransId="{09E5DBFB-ABF4-E946-8C75-86027564BFE8}" sibTransId="{5EB49CCC-98DD-384C-9103-A5E7E1398297}"/>
    <dgm:cxn modelId="{4457B597-A023-A043-9BC8-27EBCBB90780}" srcId="{EB8CF171-54DB-214E-A17D-C650D3F2B5EB}" destId="{E9BACED2-50CC-0948-AB71-961DF986E909}" srcOrd="0" destOrd="0" parTransId="{D0473F00-2720-9B43-A7AB-78DB97E58C27}" sibTransId="{969ED0B1-2C13-364C-BEE2-E89228C6E1F9}"/>
    <dgm:cxn modelId="{643C3748-9740-42BF-BF8D-1BC3C525B667}" type="presOf" srcId="{70EA1505-7E00-3047-B21D-CA9C8992417C}" destId="{161A12B0-4772-3242-B72D-EE7D68D12543}" srcOrd="0" destOrd="0" presId="urn:microsoft.com/office/officeart/2005/8/layout/hierarchy1"/>
    <dgm:cxn modelId="{0FF64BCE-D172-5744-A866-203A0CD0829D}" srcId="{74549142-9B48-5E4F-8248-1C39A2692859}" destId="{70EA1505-7E00-3047-B21D-CA9C8992417C}" srcOrd="0" destOrd="0" parTransId="{0355755F-0000-6048-B1B3-BD10F220D680}" sibTransId="{DA8179B2-90A4-3042-899C-F32AF22BE301}"/>
    <dgm:cxn modelId="{8CD19D9E-7CD2-4668-8954-32A87830A1B5}" type="presOf" srcId="{C1006F86-0B90-8C4A-87FE-8512B8A0B23C}" destId="{61BB8FAB-CFEE-3840-9770-F6619ED55A7B}" srcOrd="0" destOrd="0" presId="urn:microsoft.com/office/officeart/2005/8/layout/hierarchy1"/>
    <dgm:cxn modelId="{60623215-2388-441F-9994-8BED87A020E8}" type="presOf" srcId="{CEBE13CD-BAE5-1745-B7C1-BF575D7900FE}" destId="{5B3FCD17-5851-294F-8F2B-8EF17E269742}" srcOrd="0" destOrd="0" presId="urn:microsoft.com/office/officeart/2005/8/layout/hierarchy1"/>
    <dgm:cxn modelId="{DB92968B-7CF6-6D4B-9490-F0152A58BEBB}" srcId="{CAC1E6AE-0751-B041-9593-FE7E302AFF98}" destId="{EB8CF171-54DB-214E-A17D-C650D3F2B5EB}" srcOrd="0" destOrd="0" parTransId="{C1006F86-0B90-8C4A-87FE-8512B8A0B23C}" sibTransId="{61B731F1-8D33-2A4C-AAA3-7FB38F31DD2A}"/>
    <dgm:cxn modelId="{E62C4EA0-D562-4AC2-8944-9EBC393731CD}" type="presOf" srcId="{2E1451B4-2C3F-3C47-8EB0-CC867D1F477E}" destId="{95C8F14F-401A-8944-B025-AFC4D6654B90}" srcOrd="0" destOrd="0" presId="urn:microsoft.com/office/officeart/2005/8/layout/hierarchy1"/>
    <dgm:cxn modelId="{9DBEEC7B-8A81-40E8-AF93-D81C533BFA15}" type="presOf" srcId="{74549142-9B48-5E4F-8248-1C39A2692859}" destId="{7E954FA7-0963-2F48-AB7E-715B4B968210}" srcOrd="0" destOrd="0" presId="urn:microsoft.com/office/officeart/2005/8/layout/hierarchy1"/>
    <dgm:cxn modelId="{52EF34D7-5B5A-4121-B5B1-CFC3EB8340F0}" type="presOf" srcId="{509A3A5F-5A27-224A-8B78-2CFB9615D56E}" destId="{99A9833B-3EF7-1941-B7F2-655C7CFA594F}" srcOrd="0" destOrd="0" presId="urn:microsoft.com/office/officeart/2005/8/layout/hierarchy1"/>
    <dgm:cxn modelId="{7EE088A4-B07D-4AB5-BB29-FDF666165B02}" type="presOf" srcId="{A388D2A4-6292-2947-9F4C-8134F9F4FD8A}" destId="{1F5E7934-B531-F847-9A27-87AF0A39695F}" srcOrd="0" destOrd="0" presId="urn:microsoft.com/office/officeart/2005/8/layout/hierarchy1"/>
    <dgm:cxn modelId="{2D12C21D-660C-4F2C-9F92-10110B023855}" type="presOf" srcId="{B22A9219-F51A-C04E-A3B1-2EBF5B7AB9F1}" destId="{A0011211-D807-1A4D-96DC-CB2371F139A2}" srcOrd="0" destOrd="0" presId="urn:microsoft.com/office/officeart/2005/8/layout/hierarchy1"/>
    <dgm:cxn modelId="{7BD55F02-5596-45CB-9BE7-AA2DF9193CFD}" type="presOf" srcId="{F977F96D-027E-3148-8375-5677C2B21902}" destId="{73BF740F-4CBD-3D4E-B6F3-9A84B39DC9E8}" srcOrd="0" destOrd="0" presId="urn:microsoft.com/office/officeart/2005/8/layout/hierarchy1"/>
    <dgm:cxn modelId="{C4D99039-BD8A-43B0-948A-1FBEAA28BFE7}" type="presOf" srcId="{124A0C76-C497-2F4E-89D1-2F79092B86F3}" destId="{FEA07DF6-BD6B-484F-A3DE-2EAC4D7A6CB8}" srcOrd="0" destOrd="0" presId="urn:microsoft.com/office/officeart/2005/8/layout/hierarchy1"/>
    <dgm:cxn modelId="{67533026-5861-6340-B06F-4D0EB2057004}" srcId="{798FBB24-11F9-C44C-B737-BCF77FB7269C}" destId="{2C00636D-3EBC-BC44-B1C4-547FC55B96EE}" srcOrd="0" destOrd="0" parTransId="{F977F96D-027E-3148-8375-5677C2B21902}" sibTransId="{1928641F-BD64-3C45-81FB-991D3E5275BC}"/>
    <dgm:cxn modelId="{36AC0FB2-307E-4789-AC8F-BF6EC46AC815}" type="presOf" srcId="{EB8CF171-54DB-214E-A17D-C650D3F2B5EB}" destId="{DE271B94-C8CE-664D-A023-E381F7C7536A}" srcOrd="0" destOrd="0" presId="urn:microsoft.com/office/officeart/2005/8/layout/hierarchy1"/>
    <dgm:cxn modelId="{97C8CEA6-4560-40DD-8C52-9DCFBA3FFFE5}" type="presOf" srcId="{FD8CF430-1235-0D4A-B4B2-CF616FD1BD1C}" destId="{BB32BD36-72A0-9549-9979-6B00A65AD840}" srcOrd="0" destOrd="0" presId="urn:microsoft.com/office/officeart/2005/8/layout/hierarchy1"/>
    <dgm:cxn modelId="{003FEF16-B54B-4A5E-9D1E-341AEED7341A}" type="presParOf" srcId="{7E954FA7-0963-2F48-AB7E-715B4B968210}" destId="{F2F7F9FB-1699-9E42-8D82-294B1828A928}" srcOrd="0" destOrd="0" presId="urn:microsoft.com/office/officeart/2005/8/layout/hierarchy1"/>
    <dgm:cxn modelId="{C44B3A9C-CA2A-443A-9761-CCC02B613753}" type="presParOf" srcId="{F2F7F9FB-1699-9E42-8D82-294B1828A928}" destId="{FA01D715-407A-324D-95C2-D337F8378B75}" srcOrd="0" destOrd="0" presId="urn:microsoft.com/office/officeart/2005/8/layout/hierarchy1"/>
    <dgm:cxn modelId="{2FF3010B-365D-4696-8B6A-7226BF7B76E0}" type="presParOf" srcId="{FA01D715-407A-324D-95C2-D337F8378B75}" destId="{E8ABF583-09DA-E340-AB4D-092EB26C056E}" srcOrd="0" destOrd="0" presId="urn:microsoft.com/office/officeart/2005/8/layout/hierarchy1"/>
    <dgm:cxn modelId="{52FA202B-A36A-4AF2-8149-0F9B00B105E2}" type="presParOf" srcId="{FA01D715-407A-324D-95C2-D337F8378B75}" destId="{161A12B0-4772-3242-B72D-EE7D68D12543}" srcOrd="1" destOrd="0" presId="urn:microsoft.com/office/officeart/2005/8/layout/hierarchy1"/>
    <dgm:cxn modelId="{386B182F-1BBF-4903-BC80-BE16966C47BA}" type="presParOf" srcId="{F2F7F9FB-1699-9E42-8D82-294B1828A928}" destId="{069538BD-41E3-CD49-9D96-EF99563C9552}" srcOrd="1" destOrd="0" presId="urn:microsoft.com/office/officeart/2005/8/layout/hierarchy1"/>
    <dgm:cxn modelId="{73F21D42-17C9-47DF-8D99-DEEB4386468F}" type="presParOf" srcId="{069538BD-41E3-CD49-9D96-EF99563C9552}" destId="{95C8F14F-401A-8944-B025-AFC4D6654B90}" srcOrd="0" destOrd="0" presId="urn:microsoft.com/office/officeart/2005/8/layout/hierarchy1"/>
    <dgm:cxn modelId="{E8F15DED-6C8F-430E-AB4A-32943840104E}" type="presParOf" srcId="{069538BD-41E3-CD49-9D96-EF99563C9552}" destId="{96ABC4CF-F3D4-AA4C-B668-2222A10EAF55}" srcOrd="1" destOrd="0" presId="urn:microsoft.com/office/officeart/2005/8/layout/hierarchy1"/>
    <dgm:cxn modelId="{BEAA6BB7-C810-45D4-844B-A2459409FE23}" type="presParOf" srcId="{96ABC4CF-F3D4-AA4C-B668-2222A10EAF55}" destId="{D781FD51-DBC2-DB49-843D-D520BBBAEF52}" srcOrd="0" destOrd="0" presId="urn:microsoft.com/office/officeart/2005/8/layout/hierarchy1"/>
    <dgm:cxn modelId="{B9E41416-A671-4800-98C3-C0D762B3ED97}" type="presParOf" srcId="{D781FD51-DBC2-DB49-843D-D520BBBAEF52}" destId="{D83F1522-55B5-BD44-B2CA-DB0203ECF59B}" srcOrd="0" destOrd="0" presId="urn:microsoft.com/office/officeart/2005/8/layout/hierarchy1"/>
    <dgm:cxn modelId="{B99E28D5-7DF2-4237-8285-373A37F6F31F}" type="presParOf" srcId="{D781FD51-DBC2-DB49-843D-D520BBBAEF52}" destId="{74B479D3-9FCC-5843-9B53-AFFDE1E12027}" srcOrd="1" destOrd="0" presId="urn:microsoft.com/office/officeart/2005/8/layout/hierarchy1"/>
    <dgm:cxn modelId="{06FF9FD6-C0C6-48FE-AE80-29423D8374BE}" type="presParOf" srcId="{96ABC4CF-F3D4-AA4C-B668-2222A10EAF55}" destId="{0086B800-6B73-1445-838F-6B1AD9C1FAD1}" srcOrd="1" destOrd="0" presId="urn:microsoft.com/office/officeart/2005/8/layout/hierarchy1"/>
    <dgm:cxn modelId="{0FC60791-9653-4941-9438-81B83B161C9E}" type="presParOf" srcId="{0086B800-6B73-1445-838F-6B1AD9C1FAD1}" destId="{73BF740F-4CBD-3D4E-B6F3-9A84B39DC9E8}" srcOrd="0" destOrd="0" presId="urn:microsoft.com/office/officeart/2005/8/layout/hierarchy1"/>
    <dgm:cxn modelId="{53EA67A2-9737-4F48-82EB-59D94A859A2E}" type="presParOf" srcId="{0086B800-6B73-1445-838F-6B1AD9C1FAD1}" destId="{F1062258-D737-3F41-A3D5-BF503D0FF6AA}" srcOrd="1" destOrd="0" presId="urn:microsoft.com/office/officeart/2005/8/layout/hierarchy1"/>
    <dgm:cxn modelId="{AD38D78D-626A-4C6E-867B-E4C45BCE3E45}" type="presParOf" srcId="{F1062258-D737-3F41-A3D5-BF503D0FF6AA}" destId="{2E7DAC7D-20E5-214C-BCCE-18017EF07ED2}" srcOrd="0" destOrd="0" presId="urn:microsoft.com/office/officeart/2005/8/layout/hierarchy1"/>
    <dgm:cxn modelId="{467D2C9F-D2ED-415A-AD34-F7CA21D9C48C}" type="presParOf" srcId="{2E7DAC7D-20E5-214C-BCCE-18017EF07ED2}" destId="{DE83C77C-9842-AF44-8BA9-CAB2A1F56350}" srcOrd="0" destOrd="0" presId="urn:microsoft.com/office/officeart/2005/8/layout/hierarchy1"/>
    <dgm:cxn modelId="{BA302ADE-4B77-4AAF-A2C0-4147A8FD366D}" type="presParOf" srcId="{2E7DAC7D-20E5-214C-BCCE-18017EF07ED2}" destId="{794AFED7-3C7C-4040-B780-9595F0CCEBC5}" srcOrd="1" destOrd="0" presId="urn:microsoft.com/office/officeart/2005/8/layout/hierarchy1"/>
    <dgm:cxn modelId="{4CC24A0B-35A1-48E9-9719-646A357BABBA}" type="presParOf" srcId="{F1062258-D737-3F41-A3D5-BF503D0FF6AA}" destId="{9187327F-DB3F-6B44-AB64-4F36F7F47941}" srcOrd="1" destOrd="0" presId="urn:microsoft.com/office/officeart/2005/8/layout/hierarchy1"/>
    <dgm:cxn modelId="{AF5EDCBA-6FB9-4B6C-A351-EF0DAB91E829}" type="presParOf" srcId="{9187327F-DB3F-6B44-AB64-4F36F7F47941}" destId="{AF53158D-BE41-AA44-9988-0BD5F9D53A69}" srcOrd="0" destOrd="0" presId="urn:microsoft.com/office/officeart/2005/8/layout/hierarchy1"/>
    <dgm:cxn modelId="{3573495B-590E-42B5-B5CA-6B762078A7FD}" type="presParOf" srcId="{9187327F-DB3F-6B44-AB64-4F36F7F47941}" destId="{9DEAD4BD-CF0E-404B-A763-9F9FEB0BF329}" srcOrd="1" destOrd="0" presId="urn:microsoft.com/office/officeart/2005/8/layout/hierarchy1"/>
    <dgm:cxn modelId="{97F6113F-B69A-46E5-9E16-C111D5AAE26D}" type="presParOf" srcId="{9DEAD4BD-CF0E-404B-A763-9F9FEB0BF329}" destId="{2EAFA666-CBAC-3C45-84DB-9052B2347B68}" srcOrd="0" destOrd="0" presId="urn:microsoft.com/office/officeart/2005/8/layout/hierarchy1"/>
    <dgm:cxn modelId="{D79151B7-BA06-4ED9-A821-E3F7FE1C94A4}" type="presParOf" srcId="{2EAFA666-CBAC-3C45-84DB-9052B2347B68}" destId="{96A4320A-532F-EB48-8C15-077900DAAA7B}" srcOrd="0" destOrd="0" presId="urn:microsoft.com/office/officeart/2005/8/layout/hierarchy1"/>
    <dgm:cxn modelId="{93291D2B-A000-425C-B52F-3BABBECB30F2}" type="presParOf" srcId="{2EAFA666-CBAC-3C45-84DB-9052B2347B68}" destId="{CB6F7B92-32F2-2548-9BC5-22AE03159F8B}" srcOrd="1" destOrd="0" presId="urn:microsoft.com/office/officeart/2005/8/layout/hierarchy1"/>
    <dgm:cxn modelId="{44629158-A765-4BBF-B3DB-37A22022FBFF}" type="presParOf" srcId="{9DEAD4BD-CF0E-404B-A763-9F9FEB0BF329}" destId="{51BCAD3C-7A00-3540-8CF1-32D0E4A24456}" srcOrd="1" destOrd="0" presId="urn:microsoft.com/office/officeart/2005/8/layout/hierarchy1"/>
    <dgm:cxn modelId="{35976A6F-CB36-4BC8-AB39-BF2FD48D6DD9}" type="presParOf" srcId="{51BCAD3C-7A00-3540-8CF1-32D0E4A24456}" destId="{61BB8FAB-CFEE-3840-9770-F6619ED55A7B}" srcOrd="0" destOrd="0" presId="urn:microsoft.com/office/officeart/2005/8/layout/hierarchy1"/>
    <dgm:cxn modelId="{9E7D731C-ABA6-4373-95F1-E14FD70A5265}" type="presParOf" srcId="{51BCAD3C-7A00-3540-8CF1-32D0E4A24456}" destId="{A94150BA-7AA3-E844-829F-9FFFC3C41739}" srcOrd="1" destOrd="0" presId="urn:microsoft.com/office/officeart/2005/8/layout/hierarchy1"/>
    <dgm:cxn modelId="{B3430363-46E0-4C77-BBBF-502B455EC793}" type="presParOf" srcId="{A94150BA-7AA3-E844-829F-9FFFC3C41739}" destId="{E54D78B7-7655-0644-88CD-2F51DA19BD87}" srcOrd="0" destOrd="0" presId="urn:microsoft.com/office/officeart/2005/8/layout/hierarchy1"/>
    <dgm:cxn modelId="{A3044D05-1190-4F9A-AE40-ED0C80778663}" type="presParOf" srcId="{E54D78B7-7655-0644-88CD-2F51DA19BD87}" destId="{68973A9F-3ADD-8844-AE17-16D3D03D2562}" srcOrd="0" destOrd="0" presId="urn:microsoft.com/office/officeart/2005/8/layout/hierarchy1"/>
    <dgm:cxn modelId="{3860A610-4BB1-4365-835F-FBDC33E476B7}" type="presParOf" srcId="{E54D78B7-7655-0644-88CD-2F51DA19BD87}" destId="{DE271B94-C8CE-664D-A023-E381F7C7536A}" srcOrd="1" destOrd="0" presId="urn:microsoft.com/office/officeart/2005/8/layout/hierarchy1"/>
    <dgm:cxn modelId="{2C6A697B-08E5-47CC-BA78-A36B127E0C7E}" type="presParOf" srcId="{A94150BA-7AA3-E844-829F-9FFFC3C41739}" destId="{0867FB79-1040-0D48-90A7-1591E0D131F6}" srcOrd="1" destOrd="0" presId="urn:microsoft.com/office/officeart/2005/8/layout/hierarchy1"/>
    <dgm:cxn modelId="{AB762874-AB93-40E7-A3F5-3DDD3EC7E04B}" type="presParOf" srcId="{0867FB79-1040-0D48-90A7-1591E0D131F6}" destId="{751304CA-CA75-2047-A36D-B64E0D4E0794}" srcOrd="0" destOrd="0" presId="urn:microsoft.com/office/officeart/2005/8/layout/hierarchy1"/>
    <dgm:cxn modelId="{B849897F-68B0-42F0-95DF-62F5DF93DF82}" type="presParOf" srcId="{0867FB79-1040-0D48-90A7-1591E0D131F6}" destId="{CCA0C0A0-6D8D-844D-BFB7-A156660B9CF4}" srcOrd="1" destOrd="0" presId="urn:microsoft.com/office/officeart/2005/8/layout/hierarchy1"/>
    <dgm:cxn modelId="{7BECAFE1-FC2D-439E-9C35-C19C7C1EDFDC}" type="presParOf" srcId="{CCA0C0A0-6D8D-844D-BFB7-A156660B9CF4}" destId="{41FBC13B-43F6-2643-9EE6-19168A04D89C}" srcOrd="0" destOrd="0" presId="urn:microsoft.com/office/officeart/2005/8/layout/hierarchy1"/>
    <dgm:cxn modelId="{909955B0-4570-4220-814B-FCC398F47733}" type="presParOf" srcId="{41FBC13B-43F6-2643-9EE6-19168A04D89C}" destId="{8060FD71-207E-4742-B10F-00DF811C850F}" srcOrd="0" destOrd="0" presId="urn:microsoft.com/office/officeart/2005/8/layout/hierarchy1"/>
    <dgm:cxn modelId="{689C6F96-C18F-44EB-979D-54D5C3E01749}" type="presParOf" srcId="{41FBC13B-43F6-2643-9EE6-19168A04D89C}" destId="{38BC5CB8-EFBC-D84C-A9DC-D5CD504A0EB2}" srcOrd="1" destOrd="0" presId="urn:microsoft.com/office/officeart/2005/8/layout/hierarchy1"/>
    <dgm:cxn modelId="{B0E93C3D-EE1E-4C81-A28E-23B849D59907}" type="presParOf" srcId="{CCA0C0A0-6D8D-844D-BFB7-A156660B9CF4}" destId="{54109C3B-C2CB-444D-8540-FB1C474FF1CA}" srcOrd="1" destOrd="0" presId="urn:microsoft.com/office/officeart/2005/8/layout/hierarchy1"/>
    <dgm:cxn modelId="{CB285528-E476-4E62-9CC7-8ABED79CED96}" type="presParOf" srcId="{0867FB79-1040-0D48-90A7-1591E0D131F6}" destId="{E402CD30-C392-1045-9DEC-B4388E65D8C5}" srcOrd="2" destOrd="0" presId="urn:microsoft.com/office/officeart/2005/8/layout/hierarchy1"/>
    <dgm:cxn modelId="{D4001167-C4B2-425A-8F32-1F69F9CC6CD1}" type="presParOf" srcId="{0867FB79-1040-0D48-90A7-1591E0D131F6}" destId="{C43DE4B3-072F-2E40-9AD4-A7DADBB24B00}" srcOrd="3" destOrd="0" presId="urn:microsoft.com/office/officeart/2005/8/layout/hierarchy1"/>
    <dgm:cxn modelId="{1C613EB2-CD9F-462F-9BC0-5ED766A6D3E9}" type="presParOf" srcId="{C43DE4B3-072F-2E40-9AD4-A7DADBB24B00}" destId="{0559507D-BCE8-F543-A630-6A10386022FF}" srcOrd="0" destOrd="0" presId="urn:microsoft.com/office/officeart/2005/8/layout/hierarchy1"/>
    <dgm:cxn modelId="{2A7D4E34-5D6D-442F-A6E1-136304EA6E08}" type="presParOf" srcId="{0559507D-BCE8-F543-A630-6A10386022FF}" destId="{F814C634-0559-B946-9793-3E24F336EE5F}" srcOrd="0" destOrd="0" presId="urn:microsoft.com/office/officeart/2005/8/layout/hierarchy1"/>
    <dgm:cxn modelId="{69120AF1-6BDB-4519-8928-BBA53BF31282}" type="presParOf" srcId="{0559507D-BCE8-F543-A630-6A10386022FF}" destId="{D764D930-E5DB-8C4A-8E5E-7EEE76012F87}" srcOrd="1" destOrd="0" presId="urn:microsoft.com/office/officeart/2005/8/layout/hierarchy1"/>
    <dgm:cxn modelId="{53A2B3E0-A995-489D-9BF1-F10E1308CC59}" type="presParOf" srcId="{C43DE4B3-072F-2E40-9AD4-A7DADBB24B00}" destId="{D98C5186-6AFE-2545-A111-7E122AE762E0}" srcOrd="1" destOrd="0" presId="urn:microsoft.com/office/officeart/2005/8/layout/hierarchy1"/>
    <dgm:cxn modelId="{56BD2A70-4B4D-4C35-881A-4B99ED8BDEC3}" type="presParOf" srcId="{069538BD-41E3-CD49-9D96-EF99563C9552}" destId="{1F5E7934-B531-F847-9A27-87AF0A39695F}" srcOrd="2" destOrd="0" presId="urn:microsoft.com/office/officeart/2005/8/layout/hierarchy1"/>
    <dgm:cxn modelId="{EEFEEB52-DDF2-42D5-AC57-CED1A0507690}" type="presParOf" srcId="{069538BD-41E3-CD49-9D96-EF99563C9552}" destId="{A4A1AD8D-CE49-9442-B330-4F07E330D624}" srcOrd="3" destOrd="0" presId="urn:microsoft.com/office/officeart/2005/8/layout/hierarchy1"/>
    <dgm:cxn modelId="{EA92D07A-CECE-42D0-8E91-C60B16347DC0}" type="presParOf" srcId="{A4A1AD8D-CE49-9442-B330-4F07E330D624}" destId="{BCCE56A3-2190-4842-A233-46A353AF8E34}" srcOrd="0" destOrd="0" presId="urn:microsoft.com/office/officeart/2005/8/layout/hierarchy1"/>
    <dgm:cxn modelId="{4F3F1A36-818C-42F4-A1C5-8F6C3ADB539A}" type="presParOf" srcId="{BCCE56A3-2190-4842-A233-46A353AF8E34}" destId="{9388F6C7-3A2F-A24C-8ADA-BF580D4729CC}" srcOrd="0" destOrd="0" presId="urn:microsoft.com/office/officeart/2005/8/layout/hierarchy1"/>
    <dgm:cxn modelId="{44C53A78-DC7D-4078-A22C-3BBC14971BD4}" type="presParOf" srcId="{BCCE56A3-2190-4842-A233-46A353AF8E34}" destId="{BB32BD36-72A0-9549-9979-6B00A65AD840}" srcOrd="1" destOrd="0" presId="urn:microsoft.com/office/officeart/2005/8/layout/hierarchy1"/>
    <dgm:cxn modelId="{42385727-5A7A-4BB9-8E3A-6F66E46BAFDF}" type="presParOf" srcId="{A4A1AD8D-CE49-9442-B330-4F07E330D624}" destId="{4A9CA4F6-BA15-E844-825A-E8CDD69294F6}" srcOrd="1" destOrd="0" presId="urn:microsoft.com/office/officeart/2005/8/layout/hierarchy1"/>
    <dgm:cxn modelId="{DF32B5C2-CF87-49E5-B4C7-5F789EC8BB50}" type="presParOf" srcId="{4A9CA4F6-BA15-E844-825A-E8CDD69294F6}" destId="{5B5CC555-D2E2-2741-8F49-763FC3823B80}" srcOrd="0" destOrd="0" presId="urn:microsoft.com/office/officeart/2005/8/layout/hierarchy1"/>
    <dgm:cxn modelId="{DCC21E48-6C23-4BF0-9A00-0ACE540B3EBC}" type="presParOf" srcId="{4A9CA4F6-BA15-E844-825A-E8CDD69294F6}" destId="{E4C82166-9DFA-F546-B512-C3E93B11D33D}" srcOrd="1" destOrd="0" presId="urn:microsoft.com/office/officeart/2005/8/layout/hierarchy1"/>
    <dgm:cxn modelId="{8CC3BCAF-A7ED-42F1-9D36-559C6CDF9335}" type="presParOf" srcId="{E4C82166-9DFA-F546-B512-C3E93B11D33D}" destId="{B0ED5C22-28C4-FA4B-AACA-CA85D1619647}" srcOrd="0" destOrd="0" presId="urn:microsoft.com/office/officeart/2005/8/layout/hierarchy1"/>
    <dgm:cxn modelId="{A7E16441-677B-4979-B7C8-C7F41ACC8EF5}" type="presParOf" srcId="{B0ED5C22-28C4-FA4B-AACA-CA85D1619647}" destId="{9688A231-56C3-E24F-86B2-9A4B2B52B5B8}" srcOrd="0" destOrd="0" presId="urn:microsoft.com/office/officeart/2005/8/layout/hierarchy1"/>
    <dgm:cxn modelId="{C27ED949-1EEC-448F-A18B-9B5CB93AF629}" type="presParOf" srcId="{B0ED5C22-28C4-FA4B-AACA-CA85D1619647}" destId="{FEA07DF6-BD6B-484F-A3DE-2EAC4D7A6CB8}" srcOrd="1" destOrd="0" presId="urn:microsoft.com/office/officeart/2005/8/layout/hierarchy1"/>
    <dgm:cxn modelId="{44100658-CFB3-4BF9-87C5-01734F89C4AA}" type="presParOf" srcId="{E4C82166-9DFA-F546-B512-C3E93B11D33D}" destId="{5AF3926B-4360-C44B-9DB4-97C0A2438E8D}" srcOrd="1" destOrd="0" presId="urn:microsoft.com/office/officeart/2005/8/layout/hierarchy1"/>
    <dgm:cxn modelId="{0EC62CAE-CD7F-44DE-B388-9573E1E37D5E}" type="presParOf" srcId="{5AF3926B-4360-C44B-9DB4-97C0A2438E8D}" destId="{D846B3CC-0D07-B645-AAE8-043300F308B0}" srcOrd="0" destOrd="0" presId="urn:microsoft.com/office/officeart/2005/8/layout/hierarchy1"/>
    <dgm:cxn modelId="{0957B8F0-0DD0-4603-944C-35920A33E5C8}" type="presParOf" srcId="{5AF3926B-4360-C44B-9DB4-97C0A2438E8D}" destId="{71B6850B-881D-FE41-A4F0-54F98CDE544D}" srcOrd="1" destOrd="0" presId="urn:microsoft.com/office/officeart/2005/8/layout/hierarchy1"/>
    <dgm:cxn modelId="{229AA680-5DFA-4B44-B97C-7A2B69EEF1E9}" type="presParOf" srcId="{71B6850B-881D-FE41-A4F0-54F98CDE544D}" destId="{69461701-B235-1F4B-BC33-588CF606F86B}" srcOrd="0" destOrd="0" presId="urn:microsoft.com/office/officeart/2005/8/layout/hierarchy1"/>
    <dgm:cxn modelId="{B3CE271F-35FF-4465-910D-8BCF045BC489}" type="presParOf" srcId="{69461701-B235-1F4B-BC33-588CF606F86B}" destId="{87CEE9A6-9B8C-8444-8B56-F8EC8DA273F0}" srcOrd="0" destOrd="0" presId="urn:microsoft.com/office/officeart/2005/8/layout/hierarchy1"/>
    <dgm:cxn modelId="{314E74B6-AC19-449F-A008-743E134DDBE4}" type="presParOf" srcId="{69461701-B235-1F4B-BC33-588CF606F86B}" destId="{5B3FCD17-5851-294F-8F2B-8EF17E269742}" srcOrd="1" destOrd="0" presId="urn:microsoft.com/office/officeart/2005/8/layout/hierarchy1"/>
    <dgm:cxn modelId="{AFF6DD4B-4400-4E24-A7AE-512AE8D70AA0}" type="presParOf" srcId="{71B6850B-881D-FE41-A4F0-54F98CDE544D}" destId="{C89D41AE-7E02-4B47-96F5-1E0EC4E50376}" srcOrd="1" destOrd="0" presId="urn:microsoft.com/office/officeart/2005/8/layout/hierarchy1"/>
    <dgm:cxn modelId="{5181C9AC-9763-4A11-9C20-9A5B53BA53D3}" type="presParOf" srcId="{C89D41AE-7E02-4B47-96F5-1E0EC4E50376}" destId="{5D8D660D-8FD2-9347-A354-23F7FB6FC50D}" srcOrd="0" destOrd="0" presId="urn:microsoft.com/office/officeart/2005/8/layout/hierarchy1"/>
    <dgm:cxn modelId="{C2E31520-F595-4D24-9C9B-AA335CE50548}" type="presParOf" srcId="{C89D41AE-7E02-4B47-96F5-1E0EC4E50376}" destId="{7C269E2A-909E-B54D-AF37-C8DA4D7B344B}" srcOrd="1" destOrd="0" presId="urn:microsoft.com/office/officeart/2005/8/layout/hierarchy1"/>
    <dgm:cxn modelId="{19B0E353-E1A5-4E95-9BDC-2BCA9CBF0A21}" type="presParOf" srcId="{7C269E2A-909E-B54D-AF37-C8DA4D7B344B}" destId="{E131843E-2290-0F45-AB1C-FE0FBA63DF01}" srcOrd="0" destOrd="0" presId="urn:microsoft.com/office/officeart/2005/8/layout/hierarchy1"/>
    <dgm:cxn modelId="{1B193D1C-50EF-4ED8-BC59-798253823426}" type="presParOf" srcId="{E131843E-2290-0F45-AB1C-FE0FBA63DF01}" destId="{EF64503C-1FF2-B547-869B-A29FE7EABF0F}" srcOrd="0" destOrd="0" presId="urn:microsoft.com/office/officeart/2005/8/layout/hierarchy1"/>
    <dgm:cxn modelId="{C4D2D315-1447-422E-AAD3-2782CC17DFD1}" type="presParOf" srcId="{E131843E-2290-0F45-AB1C-FE0FBA63DF01}" destId="{A0011211-D807-1A4D-96DC-CB2371F139A2}" srcOrd="1" destOrd="0" presId="urn:microsoft.com/office/officeart/2005/8/layout/hierarchy1"/>
    <dgm:cxn modelId="{D8E60175-C9D3-4AEC-B47B-30C5148A1515}" type="presParOf" srcId="{7C269E2A-909E-B54D-AF37-C8DA4D7B344B}" destId="{8B1B5552-903E-BB45-A8F2-9A719BED564D}" srcOrd="1" destOrd="0" presId="urn:microsoft.com/office/officeart/2005/8/layout/hierarchy1"/>
    <dgm:cxn modelId="{C9912889-F193-4E6B-A6B1-4E5C7ECDA55F}" type="presParOf" srcId="{8B1B5552-903E-BB45-A8F2-9A719BED564D}" destId="{9712132D-7324-1243-9DE3-0ACD204C6B03}" srcOrd="0" destOrd="0" presId="urn:microsoft.com/office/officeart/2005/8/layout/hierarchy1"/>
    <dgm:cxn modelId="{9A94213C-2EBA-496C-A8F4-6E90DE7CA18E}" type="presParOf" srcId="{8B1B5552-903E-BB45-A8F2-9A719BED564D}" destId="{0D54BAB7-C7C0-884A-A83E-12B7C141FD4F}" srcOrd="1" destOrd="0" presId="urn:microsoft.com/office/officeart/2005/8/layout/hierarchy1"/>
    <dgm:cxn modelId="{1E5AE3A3-51C6-4AC8-8AF9-FD4679932D08}" type="presParOf" srcId="{0D54BAB7-C7C0-884A-A83E-12B7C141FD4F}" destId="{5CF74FE3-8AAD-3F46-A9F3-7837FBB3E993}" srcOrd="0" destOrd="0" presId="urn:microsoft.com/office/officeart/2005/8/layout/hierarchy1"/>
    <dgm:cxn modelId="{3351C90A-A1CD-4BA9-BFC1-C359786F0AAC}" type="presParOf" srcId="{5CF74FE3-8AAD-3F46-A9F3-7837FBB3E993}" destId="{72329EA1-E8F0-ED43-81F5-003F33AC4B1C}" srcOrd="0" destOrd="0" presId="urn:microsoft.com/office/officeart/2005/8/layout/hierarchy1"/>
    <dgm:cxn modelId="{B5341219-3531-42C8-A9C4-809293F0AEEE}" type="presParOf" srcId="{5CF74FE3-8AAD-3F46-A9F3-7837FBB3E993}" destId="{99A9833B-3EF7-1941-B7F2-655C7CFA594F}" srcOrd="1" destOrd="0" presId="urn:microsoft.com/office/officeart/2005/8/layout/hierarchy1"/>
    <dgm:cxn modelId="{16E21E46-AE38-448B-915A-E58465B0B9FD}" type="presParOf" srcId="{0D54BAB7-C7C0-884A-A83E-12B7C141FD4F}" destId="{1C4B9216-4B38-D84A-95EC-FE08A4CA8F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DEC71-FC44-7E46-A7DD-412D45AC11FC}" type="doc">
      <dgm:prSet loTypeId="urn:microsoft.com/office/officeart/2005/8/layout/StepDownProcess" loCatId="" qsTypeId="urn:microsoft.com/office/officeart/2005/8/quickstyle/simple1" qsCatId="simple" csTypeId="urn:microsoft.com/office/officeart/2005/8/colors/colorful1" csCatId="colorful" phldr="1"/>
      <dgm:spPr/>
    </dgm:pt>
    <dgm:pt modelId="{B5841CAE-6588-D341-B3D9-8E580426A1FE}">
      <dgm:prSet phldrT="[Text]"/>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dirty="0" smtClean="0"/>
            <a:t>8058</a:t>
          </a:r>
        </a:p>
        <a:p>
          <a:pPr marL="0" marR="0" indent="0" defTabSz="914400" eaLnBrk="1" fontAlgn="auto" latinLnBrk="0" hangingPunct="1">
            <a:lnSpc>
              <a:spcPct val="100000"/>
            </a:lnSpc>
            <a:spcBef>
              <a:spcPts val="0"/>
            </a:spcBef>
            <a:spcAft>
              <a:spcPts val="0"/>
            </a:spcAft>
            <a:buClrTx/>
            <a:buSzTx/>
            <a:buFontTx/>
            <a:buNone/>
            <a:tabLst/>
            <a:defRPr/>
          </a:pPr>
          <a:r>
            <a:rPr lang="en-US" b="0" dirty="0" smtClean="0"/>
            <a:t>Forms returned</a:t>
          </a:r>
        </a:p>
      </dgm:t>
    </dgm:pt>
    <dgm:pt modelId="{B72DEBA5-CFA3-6441-B66B-BF46F9073F19}" type="parTrans" cxnId="{CA2C8EE3-07A4-8F4B-B56D-FBF0BC608EE1}">
      <dgm:prSet/>
      <dgm:spPr/>
      <dgm:t>
        <a:bodyPr/>
        <a:lstStyle/>
        <a:p>
          <a:endParaRPr lang="en-US"/>
        </a:p>
      </dgm:t>
    </dgm:pt>
    <dgm:pt modelId="{588E043C-F6FB-1947-B0C8-0A8C415658C4}" type="sibTrans" cxnId="{CA2C8EE3-07A4-8F4B-B56D-FBF0BC608EE1}">
      <dgm:prSet/>
      <dgm:spPr/>
      <dgm:t>
        <a:bodyPr/>
        <a:lstStyle/>
        <a:p>
          <a:endParaRPr lang="en-US" dirty="0"/>
        </a:p>
      </dgm:t>
    </dgm:pt>
    <dgm:pt modelId="{8380B14E-5A25-E640-BBD3-7D270EA35F05}">
      <dgm:prSet phldrT="[Text]"/>
      <dgm:spPr>
        <a:solidFill>
          <a:schemeClr val="accent3">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9</a:t>
          </a:r>
        </a:p>
        <a:p>
          <a:pPr defTabSz="977900">
            <a:lnSpc>
              <a:spcPct val="90000"/>
            </a:lnSpc>
            <a:spcBef>
              <a:spcPct val="0"/>
            </a:spcBef>
            <a:spcAft>
              <a:spcPct val="35000"/>
            </a:spcAft>
          </a:pPr>
          <a:r>
            <a:rPr lang="en-US" dirty="0" smtClean="0">
              <a:solidFill>
                <a:srgbClr val="000000"/>
              </a:solidFill>
            </a:rPr>
            <a:t>Forms rejected</a:t>
          </a:r>
        </a:p>
      </dgm:t>
    </dgm:pt>
    <dgm:pt modelId="{0ECE8F3D-DAE3-7549-B015-4114FA7CC1AA}" type="parTrans" cxnId="{5AF87973-17E7-2E44-B3D9-59C76690B194}">
      <dgm:prSet/>
      <dgm:spPr/>
      <dgm:t>
        <a:bodyPr/>
        <a:lstStyle/>
        <a:p>
          <a:endParaRPr lang="en-US"/>
        </a:p>
      </dgm:t>
    </dgm:pt>
    <dgm:pt modelId="{223DF10C-6240-F345-9846-490AE41C7221}" type="sibTrans" cxnId="{5AF87973-17E7-2E44-B3D9-59C76690B194}">
      <dgm:prSet/>
      <dgm:spPr/>
      <dgm:t>
        <a:bodyPr/>
        <a:lstStyle/>
        <a:p>
          <a:endParaRPr lang="en-US" dirty="0"/>
        </a:p>
      </dgm:t>
    </dgm:pt>
    <dgm:pt modelId="{73A2F53D-2FFF-1341-BE17-930D137D6600}">
      <dgm:prSet phldrT="[Text]"/>
      <dgm:spPr>
        <a:solidFill>
          <a:schemeClr val="accent3">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8049</a:t>
          </a:r>
        </a:p>
        <a:p>
          <a:pPr defTabSz="977900">
            <a:lnSpc>
              <a:spcPct val="90000"/>
            </a:lnSpc>
            <a:spcBef>
              <a:spcPct val="0"/>
            </a:spcBef>
            <a:spcAft>
              <a:spcPct val="35000"/>
            </a:spcAft>
          </a:pPr>
          <a:r>
            <a:rPr lang="en-US" dirty="0" smtClean="0">
              <a:solidFill>
                <a:srgbClr val="000000"/>
              </a:solidFill>
            </a:rPr>
            <a:t>Analyzed</a:t>
          </a:r>
        </a:p>
      </dgm:t>
    </dgm:pt>
    <dgm:pt modelId="{4324629E-BA0A-6441-84A9-68E0E7656380}" type="parTrans" cxnId="{3A2C635F-7D19-AD4F-AD40-5091729034CE}">
      <dgm:prSet/>
      <dgm:spPr/>
      <dgm:t>
        <a:bodyPr/>
        <a:lstStyle/>
        <a:p>
          <a:endParaRPr lang="en-US"/>
        </a:p>
      </dgm:t>
    </dgm:pt>
    <dgm:pt modelId="{F844B1F8-0EDB-2A46-8AAB-A94851DD30BE}" type="sibTrans" cxnId="{3A2C635F-7D19-AD4F-AD40-5091729034CE}">
      <dgm:prSet/>
      <dgm:spPr/>
      <dgm:t>
        <a:bodyPr/>
        <a:lstStyle/>
        <a:p>
          <a:endParaRPr lang="en-US" dirty="0"/>
        </a:p>
      </dgm:t>
    </dgm:pt>
    <dgm:pt modelId="{EE617544-3925-A141-B266-4B06C86A9EC4}">
      <dgm:prSet/>
      <dgm:spPr>
        <a:solidFill>
          <a:schemeClr val="accent3">
            <a:lumMod val="20000"/>
            <a:lumOff val="80000"/>
          </a:schemeClr>
        </a:solidFill>
      </dgm:spPr>
      <dgm:t>
        <a:bodyPr/>
        <a:lstStyle/>
        <a:p>
          <a:r>
            <a:rPr lang="en-US" b="1" dirty="0" smtClean="0">
              <a:solidFill>
                <a:srgbClr val="000000"/>
              </a:solidFill>
            </a:rPr>
            <a:t>Estimated  </a:t>
          </a:r>
        </a:p>
        <a:p>
          <a:r>
            <a:rPr lang="en-GB" b="1" dirty="0" smtClean="0">
              <a:solidFill>
                <a:srgbClr val="000000"/>
              </a:solidFill>
            </a:rPr>
            <a:t>~</a:t>
          </a:r>
          <a:r>
            <a:rPr lang="en-US" b="1" dirty="0" smtClean="0">
              <a:solidFill>
                <a:srgbClr val="000000"/>
              </a:solidFill>
            </a:rPr>
            <a:t>426,600 cases/year</a:t>
          </a:r>
          <a:endParaRPr lang="en-US" b="1" dirty="0">
            <a:solidFill>
              <a:srgbClr val="000000"/>
            </a:solidFill>
          </a:endParaRPr>
        </a:p>
      </dgm:t>
    </dgm:pt>
    <dgm:pt modelId="{7820C2DB-4203-7646-8152-8FCB7DA00048}" type="parTrans" cxnId="{441482E4-69FF-C54D-825E-B3C0EB7667A0}">
      <dgm:prSet/>
      <dgm:spPr/>
      <dgm:t>
        <a:bodyPr/>
        <a:lstStyle/>
        <a:p>
          <a:endParaRPr lang="en-US"/>
        </a:p>
      </dgm:t>
    </dgm:pt>
    <dgm:pt modelId="{F27A0287-D47C-854A-A469-6EC61B322972}" type="sibTrans" cxnId="{441482E4-69FF-C54D-825E-B3C0EB7667A0}">
      <dgm:prSet/>
      <dgm:spPr/>
      <dgm:t>
        <a:bodyPr/>
        <a:lstStyle/>
        <a:p>
          <a:endParaRPr lang="en-US"/>
        </a:p>
      </dgm:t>
    </dgm:pt>
    <dgm:pt modelId="{3C736076-3330-D344-A6CC-DC6A9F7D21EE}" type="pres">
      <dgm:prSet presAssocID="{405DEC71-FC44-7E46-A7DD-412D45AC11FC}" presName="rootnode" presStyleCnt="0">
        <dgm:presLayoutVars>
          <dgm:chMax/>
          <dgm:chPref/>
          <dgm:dir/>
          <dgm:animLvl val="lvl"/>
        </dgm:presLayoutVars>
      </dgm:prSet>
      <dgm:spPr/>
    </dgm:pt>
    <dgm:pt modelId="{37C08ACA-CBC3-6A47-B72C-DD86D7940F38}" type="pres">
      <dgm:prSet presAssocID="{B5841CAE-6588-D341-B3D9-8E580426A1FE}" presName="composite" presStyleCnt="0"/>
      <dgm:spPr/>
    </dgm:pt>
    <dgm:pt modelId="{89EBC702-D505-B04C-9511-5A6C3797C2C4}" type="pres">
      <dgm:prSet presAssocID="{B5841CAE-6588-D341-B3D9-8E580426A1FE}" presName="bentUpArrow1" presStyleLbl="alignImgPlace1" presStyleIdx="0" presStyleCnt="3"/>
      <dgm:spPr>
        <a:solidFill>
          <a:schemeClr val="tx2">
            <a:lumMod val="20000"/>
            <a:lumOff val="80000"/>
          </a:schemeClr>
        </a:solidFill>
      </dgm:spPr>
    </dgm:pt>
    <dgm:pt modelId="{5396A929-5B35-9348-B16B-003FAF4AC951}" type="pres">
      <dgm:prSet presAssocID="{B5841CAE-6588-D341-B3D9-8E580426A1FE}" presName="ParentText" presStyleLbl="node1" presStyleIdx="0" presStyleCnt="4">
        <dgm:presLayoutVars>
          <dgm:chMax val="1"/>
          <dgm:chPref val="1"/>
          <dgm:bulletEnabled val="1"/>
        </dgm:presLayoutVars>
      </dgm:prSet>
      <dgm:spPr/>
      <dgm:t>
        <a:bodyPr/>
        <a:lstStyle/>
        <a:p>
          <a:endParaRPr lang="en-US"/>
        </a:p>
      </dgm:t>
    </dgm:pt>
    <dgm:pt modelId="{52B65FCB-83A6-AC4B-B20D-97A2937EE228}" type="pres">
      <dgm:prSet presAssocID="{B5841CAE-6588-D341-B3D9-8E580426A1FE}" presName="ChildText" presStyleLbl="revTx" presStyleIdx="0" presStyleCnt="3">
        <dgm:presLayoutVars>
          <dgm:chMax val="0"/>
          <dgm:chPref val="0"/>
          <dgm:bulletEnabled val="1"/>
        </dgm:presLayoutVars>
      </dgm:prSet>
      <dgm:spPr/>
    </dgm:pt>
    <dgm:pt modelId="{B06C646D-6BD2-AB4C-B35B-B0C9211589C7}" type="pres">
      <dgm:prSet presAssocID="{588E043C-F6FB-1947-B0C8-0A8C415658C4}" presName="sibTrans" presStyleCnt="0"/>
      <dgm:spPr/>
    </dgm:pt>
    <dgm:pt modelId="{E0FA770C-969D-AD4F-9289-BDDADA3C50E8}" type="pres">
      <dgm:prSet presAssocID="{8380B14E-5A25-E640-BBD3-7D270EA35F05}" presName="composite" presStyleCnt="0"/>
      <dgm:spPr/>
    </dgm:pt>
    <dgm:pt modelId="{0E6DC460-8862-0347-9A9F-5D415D993812}" type="pres">
      <dgm:prSet presAssocID="{8380B14E-5A25-E640-BBD3-7D270EA35F05}" presName="bentUpArrow1" presStyleLbl="alignImgPlace1" presStyleIdx="1" presStyleCnt="3"/>
      <dgm:spPr>
        <a:solidFill>
          <a:srgbClr val="C6D9F1"/>
        </a:solidFill>
      </dgm:spPr>
    </dgm:pt>
    <dgm:pt modelId="{3BDC6B51-137A-E04A-9900-2F646CF64B30}" type="pres">
      <dgm:prSet presAssocID="{8380B14E-5A25-E640-BBD3-7D270EA35F05}" presName="ParentText" presStyleLbl="node1" presStyleIdx="1" presStyleCnt="4">
        <dgm:presLayoutVars>
          <dgm:chMax val="1"/>
          <dgm:chPref val="1"/>
          <dgm:bulletEnabled val="1"/>
        </dgm:presLayoutVars>
      </dgm:prSet>
      <dgm:spPr/>
      <dgm:t>
        <a:bodyPr/>
        <a:lstStyle/>
        <a:p>
          <a:endParaRPr lang="en-US"/>
        </a:p>
      </dgm:t>
    </dgm:pt>
    <dgm:pt modelId="{CD0C23C1-637F-FE4A-A292-902252A54F52}" type="pres">
      <dgm:prSet presAssocID="{8380B14E-5A25-E640-BBD3-7D270EA35F05}" presName="ChildText" presStyleLbl="revTx" presStyleIdx="1" presStyleCnt="3">
        <dgm:presLayoutVars>
          <dgm:chMax val="0"/>
          <dgm:chPref val="0"/>
          <dgm:bulletEnabled val="1"/>
        </dgm:presLayoutVars>
      </dgm:prSet>
      <dgm:spPr/>
    </dgm:pt>
    <dgm:pt modelId="{44FE1A4A-33F0-7A4A-B285-B7FD9C390734}" type="pres">
      <dgm:prSet presAssocID="{223DF10C-6240-F345-9846-490AE41C7221}" presName="sibTrans" presStyleCnt="0"/>
      <dgm:spPr/>
    </dgm:pt>
    <dgm:pt modelId="{B75D4945-9F51-6043-8239-AD84CE0C8191}" type="pres">
      <dgm:prSet presAssocID="{73A2F53D-2FFF-1341-BE17-930D137D6600}" presName="composite" presStyleCnt="0"/>
      <dgm:spPr/>
    </dgm:pt>
    <dgm:pt modelId="{3282740C-65CB-0748-88FB-75F97F761AC1}" type="pres">
      <dgm:prSet presAssocID="{73A2F53D-2FFF-1341-BE17-930D137D6600}" presName="bentUpArrow1" presStyleLbl="alignImgPlace1" presStyleIdx="2" presStyleCnt="3"/>
      <dgm:spPr>
        <a:solidFill>
          <a:srgbClr val="C6D9F1"/>
        </a:solidFill>
      </dgm:spPr>
    </dgm:pt>
    <dgm:pt modelId="{33DFAFAF-F815-B14A-96BA-C1E162BE1B09}" type="pres">
      <dgm:prSet presAssocID="{73A2F53D-2FFF-1341-BE17-930D137D6600}" presName="ParentText" presStyleLbl="node1" presStyleIdx="2" presStyleCnt="4">
        <dgm:presLayoutVars>
          <dgm:chMax val="1"/>
          <dgm:chPref val="1"/>
          <dgm:bulletEnabled val="1"/>
        </dgm:presLayoutVars>
      </dgm:prSet>
      <dgm:spPr/>
      <dgm:t>
        <a:bodyPr/>
        <a:lstStyle/>
        <a:p>
          <a:endParaRPr lang="en-US"/>
        </a:p>
      </dgm:t>
    </dgm:pt>
    <dgm:pt modelId="{12AE7B60-9270-124C-A303-599F40A04C58}" type="pres">
      <dgm:prSet presAssocID="{73A2F53D-2FFF-1341-BE17-930D137D6600}" presName="ChildText" presStyleLbl="revTx" presStyleIdx="2" presStyleCnt="3">
        <dgm:presLayoutVars>
          <dgm:chMax val="0"/>
          <dgm:chPref val="0"/>
          <dgm:bulletEnabled val="1"/>
        </dgm:presLayoutVars>
      </dgm:prSet>
      <dgm:spPr/>
    </dgm:pt>
    <dgm:pt modelId="{3603BFA9-8935-C648-946A-6398474591CE}" type="pres">
      <dgm:prSet presAssocID="{F844B1F8-0EDB-2A46-8AAB-A94851DD30BE}" presName="sibTrans" presStyleCnt="0"/>
      <dgm:spPr/>
    </dgm:pt>
    <dgm:pt modelId="{E10A97E6-2FF9-AC43-A34B-1F08C525837D}" type="pres">
      <dgm:prSet presAssocID="{EE617544-3925-A141-B266-4B06C86A9EC4}" presName="composite" presStyleCnt="0"/>
      <dgm:spPr/>
    </dgm:pt>
    <dgm:pt modelId="{1D2952D9-2847-3648-91B9-BCAA30A0CD42}" type="pres">
      <dgm:prSet presAssocID="{EE617544-3925-A141-B266-4B06C86A9EC4}" presName="ParentText" presStyleLbl="node1" presStyleIdx="3" presStyleCnt="4" custScaleX="190070">
        <dgm:presLayoutVars>
          <dgm:chMax val="1"/>
          <dgm:chPref val="1"/>
          <dgm:bulletEnabled val="1"/>
        </dgm:presLayoutVars>
      </dgm:prSet>
      <dgm:spPr/>
      <dgm:t>
        <a:bodyPr/>
        <a:lstStyle/>
        <a:p>
          <a:endParaRPr lang="en-US"/>
        </a:p>
      </dgm:t>
    </dgm:pt>
  </dgm:ptLst>
  <dgm:cxnLst>
    <dgm:cxn modelId="{D96C5464-D415-48E1-85F7-027422A3B862}" type="presOf" srcId="{405DEC71-FC44-7E46-A7DD-412D45AC11FC}" destId="{3C736076-3330-D344-A6CC-DC6A9F7D21EE}" srcOrd="0" destOrd="0" presId="urn:microsoft.com/office/officeart/2005/8/layout/StepDownProcess"/>
    <dgm:cxn modelId="{CA2C8EE3-07A4-8F4B-B56D-FBF0BC608EE1}" srcId="{405DEC71-FC44-7E46-A7DD-412D45AC11FC}" destId="{B5841CAE-6588-D341-B3D9-8E580426A1FE}" srcOrd="0" destOrd="0" parTransId="{B72DEBA5-CFA3-6441-B66B-BF46F9073F19}" sibTransId="{588E043C-F6FB-1947-B0C8-0A8C415658C4}"/>
    <dgm:cxn modelId="{5AF87973-17E7-2E44-B3D9-59C76690B194}" srcId="{405DEC71-FC44-7E46-A7DD-412D45AC11FC}" destId="{8380B14E-5A25-E640-BBD3-7D270EA35F05}" srcOrd="1" destOrd="0" parTransId="{0ECE8F3D-DAE3-7549-B015-4114FA7CC1AA}" sibTransId="{223DF10C-6240-F345-9846-490AE41C7221}"/>
    <dgm:cxn modelId="{D19C218F-FDEA-4349-BD31-D6A1C489EE26}" type="presOf" srcId="{8380B14E-5A25-E640-BBD3-7D270EA35F05}" destId="{3BDC6B51-137A-E04A-9900-2F646CF64B30}" srcOrd="0" destOrd="0" presId="urn:microsoft.com/office/officeart/2005/8/layout/StepDownProcess"/>
    <dgm:cxn modelId="{441482E4-69FF-C54D-825E-B3C0EB7667A0}" srcId="{405DEC71-FC44-7E46-A7DD-412D45AC11FC}" destId="{EE617544-3925-A141-B266-4B06C86A9EC4}" srcOrd="3" destOrd="0" parTransId="{7820C2DB-4203-7646-8152-8FCB7DA00048}" sibTransId="{F27A0287-D47C-854A-A469-6EC61B322972}"/>
    <dgm:cxn modelId="{97DAD35D-4689-4F42-ACBA-36E3E3629950}" type="presOf" srcId="{73A2F53D-2FFF-1341-BE17-930D137D6600}" destId="{33DFAFAF-F815-B14A-96BA-C1E162BE1B09}" srcOrd="0" destOrd="0" presId="urn:microsoft.com/office/officeart/2005/8/layout/StepDownProcess"/>
    <dgm:cxn modelId="{52C2DBDC-43FB-4196-9DA4-C7C697D2AAA5}" type="presOf" srcId="{B5841CAE-6588-D341-B3D9-8E580426A1FE}" destId="{5396A929-5B35-9348-B16B-003FAF4AC951}" srcOrd="0" destOrd="0" presId="urn:microsoft.com/office/officeart/2005/8/layout/StepDownProcess"/>
    <dgm:cxn modelId="{03DAFBF7-E7A1-41CE-AEF1-A10C2A5FAB05}" type="presOf" srcId="{EE617544-3925-A141-B266-4B06C86A9EC4}" destId="{1D2952D9-2847-3648-91B9-BCAA30A0CD42}" srcOrd="0" destOrd="0" presId="urn:microsoft.com/office/officeart/2005/8/layout/StepDownProcess"/>
    <dgm:cxn modelId="{3A2C635F-7D19-AD4F-AD40-5091729034CE}" srcId="{405DEC71-FC44-7E46-A7DD-412D45AC11FC}" destId="{73A2F53D-2FFF-1341-BE17-930D137D6600}" srcOrd="2" destOrd="0" parTransId="{4324629E-BA0A-6441-84A9-68E0E7656380}" sibTransId="{F844B1F8-0EDB-2A46-8AAB-A94851DD30BE}"/>
    <dgm:cxn modelId="{35D2E358-10D9-46C8-8D7D-93FA27014CDB}" type="presParOf" srcId="{3C736076-3330-D344-A6CC-DC6A9F7D21EE}" destId="{37C08ACA-CBC3-6A47-B72C-DD86D7940F38}" srcOrd="0" destOrd="0" presId="urn:microsoft.com/office/officeart/2005/8/layout/StepDownProcess"/>
    <dgm:cxn modelId="{33D7FB2D-C1AC-4D32-9432-5B8D4DB02C9C}" type="presParOf" srcId="{37C08ACA-CBC3-6A47-B72C-DD86D7940F38}" destId="{89EBC702-D505-B04C-9511-5A6C3797C2C4}" srcOrd="0" destOrd="0" presId="urn:microsoft.com/office/officeart/2005/8/layout/StepDownProcess"/>
    <dgm:cxn modelId="{3AE6446F-5C81-4888-B076-1C832C27E80B}" type="presParOf" srcId="{37C08ACA-CBC3-6A47-B72C-DD86D7940F38}" destId="{5396A929-5B35-9348-B16B-003FAF4AC951}" srcOrd="1" destOrd="0" presId="urn:microsoft.com/office/officeart/2005/8/layout/StepDownProcess"/>
    <dgm:cxn modelId="{DAD05211-C545-41E0-AF21-07AF5F6872E1}" type="presParOf" srcId="{37C08ACA-CBC3-6A47-B72C-DD86D7940F38}" destId="{52B65FCB-83A6-AC4B-B20D-97A2937EE228}" srcOrd="2" destOrd="0" presId="urn:microsoft.com/office/officeart/2005/8/layout/StepDownProcess"/>
    <dgm:cxn modelId="{E5751175-E042-467A-A042-4C29B0810D5C}" type="presParOf" srcId="{3C736076-3330-D344-A6CC-DC6A9F7D21EE}" destId="{B06C646D-6BD2-AB4C-B35B-B0C9211589C7}" srcOrd="1" destOrd="0" presId="urn:microsoft.com/office/officeart/2005/8/layout/StepDownProcess"/>
    <dgm:cxn modelId="{499AE0F8-D6B8-4798-AF9B-4AD3437DD214}" type="presParOf" srcId="{3C736076-3330-D344-A6CC-DC6A9F7D21EE}" destId="{E0FA770C-969D-AD4F-9289-BDDADA3C50E8}" srcOrd="2" destOrd="0" presId="urn:microsoft.com/office/officeart/2005/8/layout/StepDownProcess"/>
    <dgm:cxn modelId="{6A866A53-F506-4C54-871A-0929A0483C80}" type="presParOf" srcId="{E0FA770C-969D-AD4F-9289-BDDADA3C50E8}" destId="{0E6DC460-8862-0347-9A9F-5D415D993812}" srcOrd="0" destOrd="0" presId="urn:microsoft.com/office/officeart/2005/8/layout/StepDownProcess"/>
    <dgm:cxn modelId="{CC8D2F91-B0EA-4692-9F75-359BD230C665}" type="presParOf" srcId="{E0FA770C-969D-AD4F-9289-BDDADA3C50E8}" destId="{3BDC6B51-137A-E04A-9900-2F646CF64B30}" srcOrd="1" destOrd="0" presId="urn:microsoft.com/office/officeart/2005/8/layout/StepDownProcess"/>
    <dgm:cxn modelId="{856489B1-ED98-4D3D-B0D0-6E0EB39D87FA}" type="presParOf" srcId="{E0FA770C-969D-AD4F-9289-BDDADA3C50E8}" destId="{CD0C23C1-637F-FE4A-A292-902252A54F52}" srcOrd="2" destOrd="0" presId="urn:microsoft.com/office/officeart/2005/8/layout/StepDownProcess"/>
    <dgm:cxn modelId="{E25C7301-C466-48D8-B46B-F25674E1015D}" type="presParOf" srcId="{3C736076-3330-D344-A6CC-DC6A9F7D21EE}" destId="{44FE1A4A-33F0-7A4A-B285-B7FD9C390734}" srcOrd="3" destOrd="0" presId="urn:microsoft.com/office/officeart/2005/8/layout/StepDownProcess"/>
    <dgm:cxn modelId="{1E1E9FA1-C2D9-4251-B296-6C98E8A3BE06}" type="presParOf" srcId="{3C736076-3330-D344-A6CC-DC6A9F7D21EE}" destId="{B75D4945-9F51-6043-8239-AD84CE0C8191}" srcOrd="4" destOrd="0" presId="urn:microsoft.com/office/officeart/2005/8/layout/StepDownProcess"/>
    <dgm:cxn modelId="{BA040554-A71E-433B-97AA-B51476A1C2CE}" type="presParOf" srcId="{B75D4945-9F51-6043-8239-AD84CE0C8191}" destId="{3282740C-65CB-0748-88FB-75F97F761AC1}" srcOrd="0" destOrd="0" presId="urn:microsoft.com/office/officeart/2005/8/layout/StepDownProcess"/>
    <dgm:cxn modelId="{61BD2476-18B3-4215-A749-CB29DA89E66D}" type="presParOf" srcId="{B75D4945-9F51-6043-8239-AD84CE0C8191}" destId="{33DFAFAF-F815-B14A-96BA-C1E162BE1B09}" srcOrd="1" destOrd="0" presId="urn:microsoft.com/office/officeart/2005/8/layout/StepDownProcess"/>
    <dgm:cxn modelId="{805E977C-ABD6-4F6B-893B-22D036BB15FE}" type="presParOf" srcId="{B75D4945-9F51-6043-8239-AD84CE0C8191}" destId="{12AE7B60-9270-124C-A303-599F40A04C58}" srcOrd="2" destOrd="0" presId="urn:microsoft.com/office/officeart/2005/8/layout/StepDownProcess"/>
    <dgm:cxn modelId="{89C94D36-8943-48CD-959F-F66D373EE2AF}" type="presParOf" srcId="{3C736076-3330-D344-A6CC-DC6A9F7D21EE}" destId="{3603BFA9-8935-C648-946A-6398474591CE}" srcOrd="5" destOrd="0" presId="urn:microsoft.com/office/officeart/2005/8/layout/StepDownProcess"/>
    <dgm:cxn modelId="{F2B45CDD-F727-4130-AF06-CF0F7FC9B88B}" type="presParOf" srcId="{3C736076-3330-D344-A6CC-DC6A9F7D21EE}" destId="{E10A97E6-2FF9-AC43-A34B-1F08C525837D}" srcOrd="6" destOrd="0" presId="urn:microsoft.com/office/officeart/2005/8/layout/StepDownProcess"/>
    <dgm:cxn modelId="{19E6D3BC-22B1-4EC7-876D-3D43895027D5}" type="presParOf" srcId="{E10A97E6-2FF9-AC43-A34B-1F08C525837D}" destId="{1D2952D9-2847-3648-91B9-BCAA30A0CD42}"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132D-7324-1243-9DE3-0ACD204C6B03}">
      <dsp:nvSpPr>
        <dsp:cNvPr id="0" name=""/>
        <dsp:cNvSpPr/>
      </dsp:nvSpPr>
      <dsp:spPr>
        <a:xfrm>
          <a:off x="4920683" y="4282138"/>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D8D660D-8FD2-9347-A354-23F7FB6FC50D}">
      <dsp:nvSpPr>
        <dsp:cNvPr id="0" name=""/>
        <dsp:cNvSpPr/>
      </dsp:nvSpPr>
      <dsp:spPr>
        <a:xfrm>
          <a:off x="4920683" y="340902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46B3CC-0D07-B645-AAE8-043300F308B0}">
      <dsp:nvSpPr>
        <dsp:cNvPr id="0" name=""/>
        <dsp:cNvSpPr/>
      </dsp:nvSpPr>
      <dsp:spPr>
        <a:xfrm>
          <a:off x="4920683" y="253591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5CC555-D2E2-2741-8F49-763FC3823B80}">
      <dsp:nvSpPr>
        <dsp:cNvPr id="0" name=""/>
        <dsp:cNvSpPr/>
      </dsp:nvSpPr>
      <dsp:spPr>
        <a:xfrm>
          <a:off x="4920683" y="1662810"/>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F5E7934-B531-F847-9A27-87AF0A39695F}">
      <dsp:nvSpPr>
        <dsp:cNvPr id="0" name=""/>
        <dsp:cNvSpPr/>
      </dsp:nvSpPr>
      <dsp:spPr>
        <a:xfrm>
          <a:off x="3758290" y="688365"/>
          <a:ext cx="1208112" cy="375607"/>
        </a:xfrm>
        <a:custGeom>
          <a:avLst/>
          <a:gdLst/>
          <a:ahLst/>
          <a:cxnLst/>
          <a:rect l="0" t="0" r="0" b="0"/>
          <a:pathLst>
            <a:path>
              <a:moveTo>
                <a:pt x="0" y="0"/>
              </a:moveTo>
              <a:lnTo>
                <a:pt x="0" y="288243"/>
              </a:lnTo>
              <a:lnTo>
                <a:pt x="1208112" y="288243"/>
              </a:lnTo>
              <a:lnTo>
                <a:pt x="1208112" y="375607"/>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402CD30-C392-1045-9DEC-B4388E65D8C5}">
      <dsp:nvSpPr>
        <dsp:cNvPr id="0" name=""/>
        <dsp:cNvSpPr/>
      </dsp:nvSpPr>
      <dsp:spPr>
        <a:xfrm>
          <a:off x="2586343" y="4128716"/>
          <a:ext cx="614046" cy="300086"/>
        </a:xfrm>
        <a:custGeom>
          <a:avLst/>
          <a:gdLst/>
          <a:ahLst/>
          <a:cxnLst/>
          <a:rect l="0" t="0" r="0" b="0"/>
          <a:pathLst>
            <a:path>
              <a:moveTo>
                <a:pt x="0" y="0"/>
              </a:moveTo>
              <a:lnTo>
                <a:pt x="0" y="212723"/>
              </a:lnTo>
              <a:lnTo>
                <a:pt x="614046" y="212723"/>
              </a:lnTo>
              <a:lnTo>
                <a:pt x="614046" y="300086"/>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51304CA-CA75-2047-A36D-B64E0D4E0794}">
      <dsp:nvSpPr>
        <dsp:cNvPr id="0" name=""/>
        <dsp:cNvSpPr/>
      </dsp:nvSpPr>
      <dsp:spPr>
        <a:xfrm>
          <a:off x="1610452" y="4128716"/>
          <a:ext cx="975890" cy="300086"/>
        </a:xfrm>
        <a:custGeom>
          <a:avLst/>
          <a:gdLst/>
          <a:ahLst/>
          <a:cxnLst/>
          <a:rect l="0" t="0" r="0" b="0"/>
          <a:pathLst>
            <a:path>
              <a:moveTo>
                <a:pt x="975890" y="0"/>
              </a:moveTo>
              <a:lnTo>
                <a:pt x="975890" y="212723"/>
              </a:lnTo>
              <a:lnTo>
                <a:pt x="0" y="212723"/>
              </a:lnTo>
              <a:lnTo>
                <a:pt x="0" y="300086"/>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1BB8FAB-CFEE-3840-9770-F6619ED55A7B}">
      <dsp:nvSpPr>
        <dsp:cNvPr id="0" name=""/>
        <dsp:cNvSpPr/>
      </dsp:nvSpPr>
      <dsp:spPr>
        <a:xfrm>
          <a:off x="2464103" y="3409029"/>
          <a:ext cx="91440" cy="248455"/>
        </a:xfrm>
        <a:custGeom>
          <a:avLst/>
          <a:gdLst/>
          <a:ahLst/>
          <a:cxnLst/>
          <a:rect l="0" t="0" r="0" b="0"/>
          <a:pathLst>
            <a:path>
              <a:moveTo>
                <a:pt x="45720" y="0"/>
              </a:moveTo>
              <a:lnTo>
                <a:pt x="45720" y="161091"/>
              </a:lnTo>
              <a:lnTo>
                <a:pt x="122239" y="161091"/>
              </a:lnTo>
              <a:lnTo>
                <a:pt x="122239" y="24845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F53158D-BE41-AA44-9988-0BD5F9D53A69}">
      <dsp:nvSpPr>
        <dsp:cNvPr id="0" name=""/>
        <dsp:cNvSpPr/>
      </dsp:nvSpPr>
      <dsp:spPr>
        <a:xfrm>
          <a:off x="2464103" y="2535919"/>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3BF740F-4CBD-3D4E-B6F3-9A84B39DC9E8}">
      <dsp:nvSpPr>
        <dsp:cNvPr id="0" name=""/>
        <dsp:cNvSpPr/>
      </dsp:nvSpPr>
      <dsp:spPr>
        <a:xfrm>
          <a:off x="2464103" y="1662810"/>
          <a:ext cx="91440" cy="274271"/>
        </a:xfrm>
        <a:custGeom>
          <a:avLst/>
          <a:gdLst/>
          <a:ahLst/>
          <a:cxnLst/>
          <a:rect l="0" t="0" r="0" b="0"/>
          <a:pathLst>
            <a:path>
              <a:moveTo>
                <a:pt x="45720" y="0"/>
              </a:moveTo>
              <a:lnTo>
                <a:pt x="45720" y="27427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5C8F14F-401A-8944-B025-AFC4D6654B90}">
      <dsp:nvSpPr>
        <dsp:cNvPr id="0" name=""/>
        <dsp:cNvSpPr/>
      </dsp:nvSpPr>
      <dsp:spPr>
        <a:xfrm>
          <a:off x="2509823" y="688365"/>
          <a:ext cx="1248466" cy="375607"/>
        </a:xfrm>
        <a:custGeom>
          <a:avLst/>
          <a:gdLst/>
          <a:ahLst/>
          <a:cxnLst/>
          <a:rect l="0" t="0" r="0" b="0"/>
          <a:pathLst>
            <a:path>
              <a:moveTo>
                <a:pt x="1248466" y="0"/>
              </a:moveTo>
              <a:lnTo>
                <a:pt x="1248466" y="288243"/>
              </a:lnTo>
              <a:lnTo>
                <a:pt x="0" y="288243"/>
              </a:lnTo>
              <a:lnTo>
                <a:pt x="0" y="375607"/>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ABF583-09DA-E340-AB4D-092EB26C056E}">
      <dsp:nvSpPr>
        <dsp:cNvPr id="0" name=""/>
        <dsp:cNvSpPr/>
      </dsp:nvSpPr>
      <dsp:spPr>
        <a:xfrm>
          <a:off x="1487570" y="-99544"/>
          <a:ext cx="4541438" cy="787909"/>
        </a:xfrm>
        <a:prstGeom prst="roundRect">
          <a:avLst>
            <a:gd name="adj" fmla="val 10000"/>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1A12B0-4772-3242-B72D-EE7D68D12543}">
      <dsp:nvSpPr>
        <dsp:cNvPr id="0" name=""/>
        <dsp:cNvSpPr/>
      </dsp:nvSpPr>
      <dsp:spPr>
        <a:xfrm>
          <a:off x="1592354" y="0"/>
          <a:ext cx="4541438" cy="787909"/>
        </a:xfrm>
        <a:prstGeom prst="roundRect">
          <a:avLst>
            <a:gd name="adj" fmla="val 10000"/>
          </a:avLst>
        </a:prstGeom>
        <a:solidFill>
          <a:srgbClr val="70C058"/>
        </a:solidFill>
        <a:ln w="25400" cap="flat" cmpd="sng" algn="ctr">
          <a:solidFill>
            <a:schemeClr val="accent3">
              <a:shade val="50000"/>
            </a:schemeClr>
          </a:solidFill>
          <a:prstDash val="solid"/>
        </a:ln>
        <a:effectLst/>
        <a:scene3d>
          <a:camera prst="orthographicFront"/>
          <a:lightRig rig="chilly" dir="t"/>
        </a:scene3d>
        <a:sp3d z="12700" extrusionH="17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none" spc="0" dirty="0" smtClean="0">
              <a:ln w="18415" cmpd="sng">
                <a:prstDash val="solid"/>
              </a:ln>
              <a:solidFill>
                <a:schemeClr val="bg1"/>
              </a:solidFill>
              <a:effectLst>
                <a:outerShdw blurRad="63500" dir="3600000" algn="tl" rotWithShape="0">
                  <a:srgbClr val="000000">
                    <a:alpha val="70000"/>
                  </a:srgbClr>
                </a:outerShdw>
              </a:effectLst>
            </a:rPr>
            <a:t>5</a:t>
          </a:r>
          <a:r>
            <a:rPr lang="en-US" sz="2800" b="1" kern="1200" cap="none" spc="0" baseline="30000" dirty="0" smtClean="0">
              <a:ln w="18415" cmpd="sng">
                <a:prstDash val="solid"/>
              </a:ln>
              <a:solidFill>
                <a:schemeClr val="bg1"/>
              </a:solidFill>
              <a:effectLst>
                <a:outerShdw blurRad="63500" dir="3600000" algn="tl" rotWithShape="0">
                  <a:srgbClr val="000000">
                    <a:alpha val="70000"/>
                  </a:srgbClr>
                </a:outerShdw>
              </a:effectLst>
            </a:rPr>
            <a:t>th</a:t>
          </a:r>
          <a:r>
            <a:rPr lang="en-US" sz="2800" b="1" kern="1200" cap="none" spc="0" dirty="0" smtClean="0">
              <a:ln w="18415" cmpd="sng">
                <a:prstDash val="solid"/>
              </a:ln>
              <a:solidFill>
                <a:schemeClr val="bg1"/>
              </a:solidFill>
              <a:effectLst>
                <a:outerShdw blurRad="63500" dir="3600000" algn="tl" rotWithShape="0">
                  <a:srgbClr val="000000">
                    <a:alpha val="70000"/>
                  </a:srgbClr>
                </a:outerShdw>
              </a:effectLst>
            </a:rPr>
            <a:t> National Audit Project </a:t>
          </a:r>
        </a:p>
        <a:p>
          <a:pPr lvl="0" algn="ctr" defTabSz="1244600">
            <a:lnSpc>
              <a:spcPct val="90000"/>
            </a:lnSpc>
            <a:spcBef>
              <a:spcPct val="0"/>
            </a:spcBef>
            <a:spcAft>
              <a:spcPct val="35000"/>
            </a:spcAft>
          </a:pPr>
          <a:r>
            <a:rPr lang="en-US" sz="1800" b="0" kern="1200" cap="none" spc="0" dirty="0" smtClean="0">
              <a:ln w="18415" cmpd="sng">
                <a:prstDash val="solid"/>
              </a:ln>
              <a:solidFill>
                <a:schemeClr val="bg1"/>
              </a:solidFill>
              <a:effectLst>
                <a:outerShdw blurRad="63500" dir="3600000" algn="tl" rotWithShape="0">
                  <a:srgbClr val="000000">
                    <a:alpha val="70000"/>
                  </a:srgbClr>
                </a:outerShdw>
              </a:effectLst>
            </a:rPr>
            <a:t>RCOA + AAGBI</a:t>
          </a:r>
          <a:endParaRPr lang="en-US" sz="1800" b="0" kern="1200" cap="none" spc="0" dirty="0">
            <a:ln w="18415" cmpd="sng">
              <a:prstDash val="solid"/>
            </a:ln>
            <a:solidFill>
              <a:schemeClr val="bg1"/>
            </a:solidFill>
            <a:effectLst>
              <a:outerShdw blurRad="63500" dir="3600000" algn="tl" rotWithShape="0">
                <a:srgbClr val="000000">
                  <a:alpha val="70000"/>
                </a:srgbClr>
              </a:outerShdw>
            </a:effectLst>
          </a:endParaRPr>
        </a:p>
      </dsp:txBody>
      <dsp:txXfrm>
        <a:off x="1615431" y="23077"/>
        <a:ext cx="4495284" cy="741755"/>
      </dsp:txXfrm>
    </dsp:sp>
    <dsp:sp modelId="{D83F1522-55B5-BD44-B2CA-DB0203ECF59B}">
      <dsp:nvSpPr>
        <dsp:cNvPr id="0" name=""/>
        <dsp:cNvSpPr/>
      </dsp:nvSpPr>
      <dsp:spPr>
        <a:xfrm>
          <a:off x="1735959" y="1063972"/>
          <a:ext cx="154772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4B479D3-9FCC-5843-9B53-AFFDE1E12027}">
      <dsp:nvSpPr>
        <dsp:cNvPr id="0" name=""/>
        <dsp:cNvSpPr/>
      </dsp:nvSpPr>
      <dsp:spPr>
        <a:xfrm>
          <a:off x="1840743" y="1163516"/>
          <a:ext cx="1547728" cy="598838"/>
        </a:xfrm>
        <a:prstGeom prst="roundRect">
          <a:avLst>
            <a:gd name="adj" fmla="val 10000"/>
          </a:avLst>
        </a:prstGeom>
        <a:solidFill>
          <a:schemeClr val="accent3">
            <a:lumMod val="75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Republic of Ireland</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 (Public/HSE)</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858282" y="1181055"/>
        <a:ext cx="1512650" cy="563760"/>
      </dsp:txXfrm>
    </dsp:sp>
    <dsp:sp modelId="{DE83C77C-9842-AF44-8BA9-CAB2A1F56350}">
      <dsp:nvSpPr>
        <dsp:cNvPr id="0" name=""/>
        <dsp:cNvSpPr/>
      </dsp:nvSpPr>
      <dsp:spPr>
        <a:xfrm>
          <a:off x="1751642" y="1937081"/>
          <a:ext cx="1516362"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94AFED7-3C7C-4040-B780-9595F0CCEBC5}">
      <dsp:nvSpPr>
        <dsp:cNvPr id="0" name=""/>
        <dsp:cNvSpPr/>
      </dsp:nvSpPr>
      <dsp:spPr>
        <a:xfrm>
          <a:off x="1856426" y="2036626"/>
          <a:ext cx="1516362" cy="598838"/>
        </a:xfrm>
        <a:prstGeom prst="roundRect">
          <a:avLst>
            <a:gd name="adj" fmla="val 10000"/>
          </a:avLst>
        </a:prstGeom>
        <a:solidFill>
          <a:schemeClr val="accent3">
            <a:lumMod val="60000"/>
            <a:lumOff val="4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Baseline survey</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(Published July 2014)</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873965" y="2054165"/>
        <a:ext cx="1481284" cy="563760"/>
      </dsp:txXfrm>
    </dsp:sp>
    <dsp:sp modelId="{96A4320A-532F-EB48-8C15-077900DAAA7B}">
      <dsp:nvSpPr>
        <dsp:cNvPr id="0" name=""/>
        <dsp:cNvSpPr/>
      </dsp:nvSpPr>
      <dsp:spPr>
        <a:xfrm>
          <a:off x="1558269" y="2810190"/>
          <a:ext cx="1903107"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B6F7B92-32F2-2548-9BC5-22AE03159F8B}">
      <dsp:nvSpPr>
        <dsp:cNvPr id="0" name=""/>
        <dsp:cNvSpPr/>
      </dsp:nvSpPr>
      <dsp:spPr>
        <a:xfrm>
          <a:off x="1663053" y="2909735"/>
          <a:ext cx="1903107" cy="598838"/>
        </a:xfrm>
        <a:prstGeom prst="roundRect">
          <a:avLst>
            <a:gd name="adj" fmla="val 10000"/>
          </a:avLst>
        </a:prstGeom>
        <a:solidFill>
          <a:schemeClr val="accent3">
            <a:lumMod val="40000"/>
            <a:lumOff val="6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AAGA Reports</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12 month data collection </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680592" y="2927274"/>
        <a:ext cx="1868029" cy="563760"/>
      </dsp:txXfrm>
    </dsp:sp>
    <dsp:sp modelId="{68973A9F-3ADD-8844-AE17-16D3D03D2562}">
      <dsp:nvSpPr>
        <dsp:cNvPr id="0" name=""/>
        <dsp:cNvSpPr/>
      </dsp:nvSpPr>
      <dsp:spPr>
        <a:xfrm>
          <a:off x="1448871" y="3657484"/>
          <a:ext cx="2274944" cy="471231"/>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E271B94-C8CE-664D-A023-E381F7C7536A}">
      <dsp:nvSpPr>
        <dsp:cNvPr id="0" name=""/>
        <dsp:cNvSpPr/>
      </dsp:nvSpPr>
      <dsp:spPr>
        <a:xfrm>
          <a:off x="1553654" y="3757028"/>
          <a:ext cx="2274944" cy="471231"/>
        </a:xfrm>
        <a:prstGeom prst="roundRect">
          <a:avLst>
            <a:gd name="adj" fmla="val 10000"/>
          </a:avLst>
        </a:prstGeom>
        <a:solidFill>
          <a:schemeClr val="accent3">
            <a:lumMod val="20000"/>
            <a:lumOff val="8000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AAS (Dec 2012)</a:t>
          </a:r>
        </a:p>
        <a:p>
          <a:pPr lvl="0" algn="ctr" defTabSz="622300">
            <a:lnSpc>
              <a:spcPct val="90000"/>
            </a:lnSpc>
            <a:spcBef>
              <a:spcPct val="0"/>
            </a:spcBef>
            <a:spcAft>
              <a:spcPct val="35000"/>
            </a:spcAft>
          </a:pPr>
          <a:endParaRPr lang="en-US" sz="1400" b="0" kern="1200" cap="none" spc="0" dirty="0">
            <a:ln w="18415" cmpd="sng">
              <a:prstDash val="solid"/>
            </a:ln>
            <a:effectLst>
              <a:outerShdw blurRad="63500" dir="3600000" algn="tl" rotWithShape="0">
                <a:srgbClr val="000000">
                  <a:alpha val="70000"/>
                </a:srgbClr>
              </a:outerShdw>
            </a:effectLst>
          </a:endParaRPr>
        </a:p>
      </dsp:txBody>
      <dsp:txXfrm>
        <a:off x="1567456" y="3770830"/>
        <a:ext cx="2247340" cy="443627"/>
      </dsp:txXfrm>
    </dsp:sp>
    <dsp:sp modelId="{8060FD71-207E-4742-B10F-00DF811C850F}">
      <dsp:nvSpPr>
        <dsp:cNvPr id="0" name=""/>
        <dsp:cNvSpPr/>
      </dsp:nvSpPr>
      <dsp:spPr>
        <a:xfrm>
          <a:off x="1024671" y="4428803"/>
          <a:ext cx="1171563"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8BC5CB8-EFBC-D84C-A9DC-D5CD504A0EB2}">
      <dsp:nvSpPr>
        <dsp:cNvPr id="0" name=""/>
        <dsp:cNvSpPr/>
      </dsp:nvSpPr>
      <dsp:spPr>
        <a:xfrm>
          <a:off x="1129454" y="4528347"/>
          <a:ext cx="1171563" cy="598838"/>
        </a:xfrm>
        <a:prstGeom prst="roundRect">
          <a:avLst>
            <a:gd name="adj" fmla="val 10000"/>
          </a:avLst>
        </a:prstGeom>
        <a:solidFill>
          <a:schemeClr val="accent1"/>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Public  Hospitals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1146993" y="4545886"/>
        <a:ext cx="1136485" cy="563760"/>
      </dsp:txXfrm>
    </dsp:sp>
    <dsp:sp modelId="{F814C634-0559-B946-9793-3E24F336EE5F}">
      <dsp:nvSpPr>
        <dsp:cNvPr id="0" name=""/>
        <dsp:cNvSpPr/>
      </dsp:nvSpPr>
      <dsp:spPr>
        <a:xfrm>
          <a:off x="2405801" y="4428803"/>
          <a:ext cx="1589175"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64D930-E5DB-8C4A-8E5E-7EEE76012F87}">
      <dsp:nvSpPr>
        <dsp:cNvPr id="0" name=""/>
        <dsp:cNvSpPr/>
      </dsp:nvSpPr>
      <dsp:spPr>
        <a:xfrm>
          <a:off x="2510585" y="4528347"/>
          <a:ext cx="1589175" cy="598838"/>
        </a:xfrm>
        <a:prstGeom prst="roundRect">
          <a:avLst>
            <a:gd name="adj" fmla="val 10000"/>
          </a:avLst>
        </a:prstGeom>
        <a:solidFill>
          <a:schemeClr val="accent2"/>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Independent Hospitals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2528124" y="4545886"/>
        <a:ext cx="1554097" cy="563760"/>
      </dsp:txXfrm>
    </dsp:sp>
    <dsp:sp modelId="{9388F6C7-3A2F-A24C-8ADA-BF580D4729CC}">
      <dsp:nvSpPr>
        <dsp:cNvPr id="0" name=""/>
        <dsp:cNvSpPr/>
      </dsp:nvSpPr>
      <dsp:spPr>
        <a:xfrm>
          <a:off x="4226102" y="1063972"/>
          <a:ext cx="1480601"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B32BD36-72A0-9549-9979-6B00A65AD840}">
      <dsp:nvSpPr>
        <dsp:cNvPr id="0" name=""/>
        <dsp:cNvSpPr/>
      </dsp:nvSpPr>
      <dsp:spPr>
        <a:xfrm>
          <a:off x="4330885" y="1163516"/>
          <a:ext cx="1480601" cy="598838"/>
        </a:xfrm>
        <a:prstGeom prst="roundRect">
          <a:avLst>
            <a:gd name="adj" fmla="val 10000"/>
          </a:avLst>
        </a:prstGeom>
        <a:solidFill>
          <a:srgbClr val="77933C"/>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United Kingdom (NHS)</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48424" y="1181055"/>
        <a:ext cx="1445523" cy="563760"/>
      </dsp:txXfrm>
    </dsp:sp>
    <dsp:sp modelId="{9688A231-56C3-E24F-86B2-9A4B2B52B5B8}">
      <dsp:nvSpPr>
        <dsp:cNvPr id="0" name=""/>
        <dsp:cNvSpPr/>
      </dsp:nvSpPr>
      <dsp:spPr>
        <a:xfrm>
          <a:off x="3932798" y="1937081"/>
          <a:ext cx="206720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EA07DF6-BD6B-484F-A3DE-2EAC4D7A6CB8}">
      <dsp:nvSpPr>
        <dsp:cNvPr id="0" name=""/>
        <dsp:cNvSpPr/>
      </dsp:nvSpPr>
      <dsp:spPr>
        <a:xfrm>
          <a:off x="4037582" y="2036626"/>
          <a:ext cx="2067208" cy="598838"/>
        </a:xfrm>
        <a:prstGeom prst="roundRect">
          <a:avLst>
            <a:gd name="adj" fmla="val 10000"/>
          </a:avLst>
        </a:prstGeom>
        <a:solidFill>
          <a:srgbClr val="C3D69B"/>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Baseline survey</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 (Published June 2013)</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055121" y="2054165"/>
        <a:ext cx="2032130" cy="563760"/>
      </dsp:txXfrm>
    </dsp:sp>
    <dsp:sp modelId="{87CEE9A6-9B8C-8444-8B56-F8EC8DA273F0}">
      <dsp:nvSpPr>
        <dsp:cNvPr id="0" name=""/>
        <dsp:cNvSpPr/>
      </dsp:nvSpPr>
      <dsp:spPr>
        <a:xfrm>
          <a:off x="4101614" y="2810190"/>
          <a:ext cx="1729576"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3FCD17-5851-294F-8F2B-8EF17E269742}">
      <dsp:nvSpPr>
        <dsp:cNvPr id="0" name=""/>
        <dsp:cNvSpPr/>
      </dsp:nvSpPr>
      <dsp:spPr>
        <a:xfrm>
          <a:off x="4206398" y="2909735"/>
          <a:ext cx="1729576" cy="598838"/>
        </a:xfrm>
        <a:prstGeom prst="roundRect">
          <a:avLst>
            <a:gd name="adj" fmla="val 10000"/>
          </a:avLst>
        </a:prstGeom>
        <a:solidFill>
          <a:srgbClr val="D7E4BD"/>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AAGA Reports</a:t>
          </a:r>
        </a:p>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12 month data collection </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223937" y="2927274"/>
        <a:ext cx="1694498" cy="563760"/>
      </dsp:txXfrm>
    </dsp:sp>
    <dsp:sp modelId="{EF64503C-1FF2-B547-869B-A29FE7EABF0F}">
      <dsp:nvSpPr>
        <dsp:cNvPr id="0" name=""/>
        <dsp:cNvSpPr/>
      </dsp:nvSpPr>
      <dsp:spPr>
        <a:xfrm>
          <a:off x="4183216" y="3683300"/>
          <a:ext cx="1566372"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011211-D807-1A4D-96DC-CB2371F139A2}">
      <dsp:nvSpPr>
        <dsp:cNvPr id="0" name=""/>
        <dsp:cNvSpPr/>
      </dsp:nvSpPr>
      <dsp:spPr>
        <a:xfrm>
          <a:off x="4288000" y="3782844"/>
          <a:ext cx="1566372" cy="598838"/>
        </a:xfrm>
        <a:prstGeom prst="roundRect">
          <a:avLst>
            <a:gd name="adj" fmla="val 10000"/>
          </a:avLst>
        </a:prstGeom>
        <a:solidFill>
          <a:srgbClr val="EBF1DE"/>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AAS (Sept 2013)</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05539" y="3800383"/>
        <a:ext cx="1531294" cy="563760"/>
      </dsp:txXfrm>
    </dsp:sp>
    <dsp:sp modelId="{72329EA1-E8F0-ED43-81F5-003F33AC4B1C}">
      <dsp:nvSpPr>
        <dsp:cNvPr id="0" name=""/>
        <dsp:cNvSpPr/>
      </dsp:nvSpPr>
      <dsp:spPr>
        <a:xfrm>
          <a:off x="4204544" y="4556409"/>
          <a:ext cx="1523718" cy="598838"/>
        </a:xfrm>
        <a:prstGeom prst="roundRect">
          <a:avLst>
            <a:gd name="adj" fmla="val 10000"/>
          </a:avLst>
        </a:prstGeom>
        <a:solidFill>
          <a:srgbClr val="A6A6A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9A9833B-3EF7-1941-B7F2-655C7CFA594F}">
      <dsp:nvSpPr>
        <dsp:cNvPr id="0" name=""/>
        <dsp:cNvSpPr/>
      </dsp:nvSpPr>
      <dsp:spPr>
        <a:xfrm>
          <a:off x="4309327" y="4655953"/>
          <a:ext cx="1523718" cy="598838"/>
        </a:xfrm>
        <a:prstGeom prst="roundRect">
          <a:avLst>
            <a:gd name="adj" fmla="val 10000"/>
          </a:avLst>
        </a:prstGeom>
        <a:solidFill>
          <a:schemeClr val="lt2">
            <a:hueOff val="0"/>
            <a:satOff val="0"/>
            <a:lum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18415" cmpd="sng">
                <a:prstDash val="solid"/>
              </a:ln>
              <a:effectLst>
                <a:outerShdw blurRad="63500" dir="3600000" algn="tl" rotWithShape="0">
                  <a:srgbClr val="000000">
                    <a:alpha val="70000"/>
                  </a:srgbClr>
                </a:outerShdw>
              </a:effectLst>
            </a:rPr>
            <a:t>NHS only</a:t>
          </a:r>
          <a:endParaRPr lang="en-US" sz="1400" b="0" kern="1200" cap="none" spc="0" dirty="0">
            <a:ln w="18415" cmpd="sng">
              <a:prstDash val="solid"/>
            </a:ln>
            <a:effectLst>
              <a:outerShdw blurRad="63500" dir="3600000" algn="tl" rotWithShape="0">
                <a:srgbClr val="000000">
                  <a:alpha val="70000"/>
                </a:srgbClr>
              </a:outerShdw>
            </a:effectLst>
          </a:endParaRPr>
        </a:p>
      </dsp:txBody>
      <dsp:txXfrm>
        <a:off x="4326866" y="4673492"/>
        <a:ext cx="1488640" cy="563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C702-D505-B04C-9511-5A6C3797C2C4}">
      <dsp:nvSpPr>
        <dsp:cNvPr id="0" name=""/>
        <dsp:cNvSpPr/>
      </dsp:nvSpPr>
      <dsp:spPr>
        <a:xfrm rot="5400000">
          <a:off x="776460" y="1194467"/>
          <a:ext cx="1049001" cy="1194251"/>
        </a:xfrm>
        <a:prstGeom prst="bentUpArrow">
          <a:avLst>
            <a:gd name="adj1" fmla="val 32840"/>
            <a:gd name="adj2" fmla="val 25000"/>
            <a:gd name="adj3" fmla="val 3578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6A929-5B35-9348-B16B-003FAF4AC951}">
      <dsp:nvSpPr>
        <dsp:cNvPr id="0" name=""/>
        <dsp:cNvSpPr/>
      </dsp:nvSpPr>
      <dsp:spPr>
        <a:xfrm>
          <a:off x="498538" y="31627"/>
          <a:ext cx="1765901" cy="1236073"/>
        </a:xfrm>
        <a:prstGeom prst="roundRect">
          <a:avLst>
            <a:gd name="adj" fmla="val 166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smtClean="0"/>
            <a:t>8058</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smtClean="0"/>
            <a:t>Forms returned</a:t>
          </a:r>
        </a:p>
      </dsp:txBody>
      <dsp:txXfrm>
        <a:off x="558889" y="91978"/>
        <a:ext cx="1645199" cy="1115371"/>
      </dsp:txXfrm>
    </dsp:sp>
    <dsp:sp modelId="{52B65FCB-83A6-AC4B-B20D-97A2937EE228}">
      <dsp:nvSpPr>
        <dsp:cNvPr id="0" name=""/>
        <dsp:cNvSpPr/>
      </dsp:nvSpPr>
      <dsp:spPr>
        <a:xfrm>
          <a:off x="2264440" y="149515"/>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0E6DC460-8862-0347-9A9F-5D415D993812}">
      <dsp:nvSpPr>
        <dsp:cNvPr id="0" name=""/>
        <dsp:cNvSpPr/>
      </dsp:nvSpPr>
      <dsp:spPr>
        <a:xfrm rot="5400000">
          <a:off x="2240580" y="2582986"/>
          <a:ext cx="1049001" cy="1194251"/>
        </a:xfrm>
        <a:prstGeom prst="bentUpArrow">
          <a:avLst>
            <a:gd name="adj1" fmla="val 32840"/>
            <a:gd name="adj2" fmla="val 25000"/>
            <a:gd name="adj3" fmla="val 35780"/>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C6B51-137A-E04A-9900-2F646CF64B30}">
      <dsp:nvSpPr>
        <dsp:cNvPr id="0" name=""/>
        <dsp:cNvSpPr/>
      </dsp:nvSpPr>
      <dsp:spPr>
        <a:xfrm>
          <a:off x="1962659" y="1420146"/>
          <a:ext cx="1765901" cy="1236073"/>
        </a:xfrm>
        <a:prstGeom prst="roundRect">
          <a:avLst>
            <a:gd name="adj" fmla="val 166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rgbClr val="000000"/>
              </a:solidFill>
            </a:rPr>
            <a:t>9</a:t>
          </a:r>
        </a:p>
        <a:p>
          <a:pPr lvl="0" algn="ctr" defTabSz="977900">
            <a:lnSpc>
              <a:spcPct val="90000"/>
            </a:lnSpc>
            <a:spcBef>
              <a:spcPct val="0"/>
            </a:spcBef>
            <a:spcAft>
              <a:spcPct val="35000"/>
            </a:spcAft>
          </a:pPr>
          <a:r>
            <a:rPr lang="en-US" sz="2000" kern="1200" dirty="0" smtClean="0">
              <a:solidFill>
                <a:srgbClr val="000000"/>
              </a:solidFill>
            </a:rPr>
            <a:t>Forms rejected</a:t>
          </a:r>
        </a:p>
      </dsp:txBody>
      <dsp:txXfrm>
        <a:off x="2023010" y="1480497"/>
        <a:ext cx="1645199" cy="1115371"/>
      </dsp:txXfrm>
    </dsp:sp>
    <dsp:sp modelId="{CD0C23C1-637F-FE4A-A292-902252A54F52}">
      <dsp:nvSpPr>
        <dsp:cNvPr id="0" name=""/>
        <dsp:cNvSpPr/>
      </dsp:nvSpPr>
      <dsp:spPr>
        <a:xfrm>
          <a:off x="3728560" y="1538034"/>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3282740C-65CB-0748-88FB-75F97F761AC1}">
      <dsp:nvSpPr>
        <dsp:cNvPr id="0" name=""/>
        <dsp:cNvSpPr/>
      </dsp:nvSpPr>
      <dsp:spPr>
        <a:xfrm rot="5400000">
          <a:off x="3704701" y="3971505"/>
          <a:ext cx="1049001" cy="1194251"/>
        </a:xfrm>
        <a:prstGeom prst="bentUpArrow">
          <a:avLst>
            <a:gd name="adj1" fmla="val 32840"/>
            <a:gd name="adj2" fmla="val 25000"/>
            <a:gd name="adj3" fmla="val 35780"/>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FAFAF-F815-B14A-96BA-C1E162BE1B09}">
      <dsp:nvSpPr>
        <dsp:cNvPr id="0" name=""/>
        <dsp:cNvSpPr/>
      </dsp:nvSpPr>
      <dsp:spPr>
        <a:xfrm>
          <a:off x="3426779" y="2808665"/>
          <a:ext cx="1765901" cy="1236073"/>
        </a:xfrm>
        <a:prstGeom prst="roundRect">
          <a:avLst>
            <a:gd name="adj" fmla="val 1667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rgbClr val="000000"/>
              </a:solidFill>
            </a:rPr>
            <a:t>8049</a:t>
          </a:r>
        </a:p>
        <a:p>
          <a:pPr lvl="0" algn="ctr" defTabSz="977900">
            <a:lnSpc>
              <a:spcPct val="90000"/>
            </a:lnSpc>
            <a:spcBef>
              <a:spcPct val="0"/>
            </a:spcBef>
            <a:spcAft>
              <a:spcPct val="35000"/>
            </a:spcAft>
          </a:pPr>
          <a:r>
            <a:rPr lang="en-US" sz="2000" kern="1200" dirty="0" smtClean="0">
              <a:solidFill>
                <a:srgbClr val="000000"/>
              </a:solidFill>
            </a:rPr>
            <a:t>Analyzed</a:t>
          </a:r>
        </a:p>
      </dsp:txBody>
      <dsp:txXfrm>
        <a:off x="3487130" y="2869016"/>
        <a:ext cx="1645199" cy="1115371"/>
      </dsp:txXfrm>
    </dsp:sp>
    <dsp:sp modelId="{12AE7B60-9270-124C-A303-599F40A04C58}">
      <dsp:nvSpPr>
        <dsp:cNvPr id="0" name=""/>
        <dsp:cNvSpPr/>
      </dsp:nvSpPr>
      <dsp:spPr>
        <a:xfrm>
          <a:off x="5192681" y="2926553"/>
          <a:ext cx="1284348" cy="999049"/>
        </a:xfrm>
        <a:prstGeom prst="rect">
          <a:avLst/>
        </a:prstGeom>
        <a:noFill/>
        <a:ln>
          <a:noFill/>
        </a:ln>
        <a:effectLst/>
      </dsp:spPr>
      <dsp:style>
        <a:lnRef idx="0">
          <a:scrgbClr r="0" g="0" b="0"/>
        </a:lnRef>
        <a:fillRef idx="0">
          <a:scrgbClr r="0" g="0" b="0"/>
        </a:fillRef>
        <a:effectRef idx="0">
          <a:scrgbClr r="0" g="0" b="0"/>
        </a:effectRef>
        <a:fontRef idx="minor"/>
      </dsp:style>
    </dsp:sp>
    <dsp:sp modelId="{1D2952D9-2847-3648-91B9-BCAA30A0CD42}">
      <dsp:nvSpPr>
        <dsp:cNvPr id="0" name=""/>
        <dsp:cNvSpPr/>
      </dsp:nvSpPr>
      <dsp:spPr>
        <a:xfrm>
          <a:off x="4890899" y="4197184"/>
          <a:ext cx="3356449" cy="1236073"/>
        </a:xfrm>
        <a:prstGeom prst="roundRect">
          <a:avLst>
            <a:gd name="adj" fmla="val 1667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Estimated  </a:t>
          </a:r>
        </a:p>
        <a:p>
          <a:pPr lvl="0" algn="ctr" defTabSz="889000">
            <a:lnSpc>
              <a:spcPct val="90000"/>
            </a:lnSpc>
            <a:spcBef>
              <a:spcPct val="0"/>
            </a:spcBef>
            <a:spcAft>
              <a:spcPct val="35000"/>
            </a:spcAft>
          </a:pPr>
          <a:r>
            <a:rPr lang="en-GB" sz="2000" b="1" kern="1200" dirty="0" smtClean="0">
              <a:solidFill>
                <a:srgbClr val="000000"/>
              </a:solidFill>
            </a:rPr>
            <a:t>~</a:t>
          </a:r>
          <a:r>
            <a:rPr lang="en-US" sz="2000" b="1" kern="1200" dirty="0" smtClean="0">
              <a:solidFill>
                <a:srgbClr val="000000"/>
              </a:solidFill>
            </a:rPr>
            <a:t>426,600 cases/year</a:t>
          </a:r>
          <a:endParaRPr lang="en-US" sz="2000" b="1" kern="1200" dirty="0">
            <a:solidFill>
              <a:srgbClr val="000000"/>
            </a:solidFill>
          </a:endParaRPr>
        </a:p>
      </dsp:txBody>
      <dsp:txXfrm>
        <a:off x="4951250" y="4257535"/>
        <a:ext cx="3235747" cy="11153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F6F2C-EFA4-47CF-BCEA-AAF79606B5FB}" type="datetimeFigureOut">
              <a:rPr lang="en-GB" smtClean="0"/>
              <a:t>10/11/2014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DE14C-8468-4888-A0FD-01AB3336E1A0}" type="slidenum">
              <a:rPr lang="en-GB" smtClean="0"/>
              <a:t>‹#›</a:t>
            </a:fld>
            <a:endParaRPr lang="en-GB"/>
          </a:p>
        </p:txBody>
      </p:sp>
    </p:spTree>
    <p:extLst>
      <p:ext uri="{BB962C8B-B14F-4D97-AF65-F5344CB8AC3E}">
        <p14:creationId xmlns:p14="http://schemas.microsoft.com/office/powerpoint/2010/main" val="164341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Greeting for the </a:t>
            </a:r>
            <a:r>
              <a:rPr lang="en-IE" dirty="0" err="1" smtClean="0"/>
              <a:t>CoAI</a:t>
            </a:r>
            <a:r>
              <a:rPr lang="en-IE" dirty="0" smtClean="0"/>
              <a:t> </a:t>
            </a:r>
          </a:p>
          <a:p>
            <a:r>
              <a:rPr lang="en-IE" dirty="0" smtClean="0"/>
              <a:t>Thanks  </a:t>
            </a:r>
            <a:r>
              <a:rPr lang="en-IE" dirty="0" err="1" smtClean="0"/>
              <a:t>Pres</a:t>
            </a:r>
            <a:r>
              <a:rPr lang="en-IE" dirty="0" smtClean="0"/>
              <a:t>--</a:t>
            </a:r>
            <a:r>
              <a:rPr lang="en-IE" baseline="0" dirty="0" smtClean="0"/>
              <a:t> Janice </a:t>
            </a:r>
            <a:r>
              <a:rPr lang="en-IE" baseline="0" dirty="0" err="1" smtClean="0"/>
              <a:t>Fazackerly</a:t>
            </a:r>
            <a:r>
              <a:rPr lang="en-IE" baseline="0" dirty="0" smtClean="0"/>
              <a:t> and sec </a:t>
            </a:r>
            <a:r>
              <a:rPr lang="en-IE" baseline="0" dirty="0" err="1" smtClean="0"/>
              <a:t>Ewen</a:t>
            </a:r>
            <a:r>
              <a:rPr lang="en-IE" baseline="0" dirty="0" smtClean="0"/>
              <a:t> </a:t>
            </a:r>
            <a:r>
              <a:rPr lang="en-IE" baseline="0" dirty="0" err="1" smtClean="0"/>
              <a:t>forrest</a:t>
            </a:r>
            <a:r>
              <a:rPr lang="en-IE" baseline="0" dirty="0" smtClean="0"/>
              <a:t> on behalf of the LSA and David </a:t>
            </a:r>
            <a:r>
              <a:rPr lang="en-IE" baseline="0" dirty="0" err="1" smtClean="0"/>
              <a:t>Gray</a:t>
            </a:r>
            <a:r>
              <a:rPr lang="en-IE" baseline="0" dirty="0" smtClean="0"/>
              <a:t> on behalf of the MSA for the kind invitation to speak….</a:t>
            </a:r>
          </a:p>
          <a:p>
            <a:endParaRPr lang="en-IE" baseline="0" dirty="0" smtClean="0"/>
          </a:p>
        </p:txBody>
      </p:sp>
      <p:sp>
        <p:nvSpPr>
          <p:cNvPr id="4" name="Slide Number Placeholder 3"/>
          <p:cNvSpPr>
            <a:spLocks noGrp="1"/>
          </p:cNvSpPr>
          <p:nvPr>
            <p:ph type="sldNum" sz="quarter" idx="10"/>
          </p:nvPr>
        </p:nvSpPr>
        <p:spPr/>
        <p:txBody>
          <a:bodyPr/>
          <a:lstStyle/>
          <a:p>
            <a:fld id="{7534DA87-EF4A-481F-9C95-C63D6840B1F5}" type="slidenum">
              <a:rPr lang="en-IE" smtClean="0"/>
              <a:t>51</a:t>
            </a:fld>
            <a:endParaRPr lang="en-IE"/>
          </a:p>
        </p:txBody>
      </p:sp>
    </p:spTree>
    <p:extLst>
      <p:ext uri="{BB962C8B-B14F-4D97-AF65-F5344CB8AC3E}">
        <p14:creationId xmlns:p14="http://schemas.microsoft.com/office/powerpoint/2010/main" val="39367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5602"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Specialties displayed in increasing numbers performed in Public hospitals</a:t>
            </a:r>
          </a:p>
          <a:p>
            <a:r>
              <a:rPr lang="en-US" altLang="en-US" smtClean="0">
                <a:latin typeface="Arial" pitchFamily="34" charset="0"/>
              </a:rPr>
              <a:t>Few where &gt; done in Independent hospitals Pain, Opth, Urology</a:t>
            </a:r>
          </a:p>
          <a:p>
            <a:r>
              <a:rPr lang="en-US" altLang="en-US" smtClean="0">
                <a:latin typeface="Arial" pitchFamily="34" charset="0"/>
              </a:rPr>
              <a:t>Note Obstetrics only 3% in Independent</a:t>
            </a:r>
          </a:p>
          <a:p>
            <a:endParaRPr lang="en-US" altLang="en-US" smtClean="0">
              <a:latin typeface="Arial" pitchFamily="34" charset="0"/>
            </a:endParaRPr>
          </a:p>
          <a:p>
            <a:r>
              <a:rPr lang="en-US" altLang="en-US" smtClean="0">
                <a:latin typeface="Arial" pitchFamily="34" charset="0"/>
              </a:rPr>
              <a:t>Looking further into the Where?</a:t>
            </a:r>
          </a:p>
          <a:p>
            <a:endParaRPr lang="en-US" altLang="en-US"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D1EBC7E3-F27D-4D1C-8DFC-05E63B96D033}" type="slidenum">
              <a:rPr lang="en-GB" altLang="en-US" sz="1200"/>
              <a:pPr eaLnBrk="1" hangingPunct="1"/>
              <a:t>63</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7650"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Independent </a:t>
            </a:r>
            <a:r>
              <a:rPr lang="en-GB" altLang="en-US" dirty="0" smtClean="0">
                <a:solidFill>
                  <a:srgbClr val="000000"/>
                </a:solidFill>
                <a:latin typeface="Times New Roman" pitchFamily="18" charset="0"/>
                <a:cs typeface="Times New Roman" pitchFamily="18" charset="0"/>
              </a:rPr>
              <a:t>10 and </a:t>
            </a:r>
            <a:r>
              <a:rPr lang="en-GB" altLang="en-US" dirty="0" smtClean="0">
                <a:latin typeface="Times New Roman" pitchFamily="18" charset="0"/>
                <a:cs typeface="Times New Roman" pitchFamily="18" charset="0"/>
              </a:rPr>
              <a:t>261 (mean 155, median 167) per hospital. Three quarters of hospitals had more then 100 cases (6 hospitals performing more then 200 procedures)</a:t>
            </a:r>
            <a:r>
              <a:rPr lang="en-US" altLang="en-US" dirty="0" smtClean="0">
                <a:latin typeface="Arial" pitchFamily="34" charset="0"/>
              </a:rPr>
              <a:t> ~5000/year</a:t>
            </a:r>
          </a:p>
          <a:p>
            <a:endParaRPr lang="en-GB" altLang="en-US" dirty="0" smtClean="0">
              <a:solidFill>
                <a:srgbClr val="000000"/>
              </a:solidFill>
              <a:latin typeface="Times New Roman" pitchFamily="18" charset="0"/>
              <a:cs typeface="Times New Roman" pitchFamily="18" charset="0"/>
            </a:endParaRPr>
          </a:p>
          <a:p>
            <a:r>
              <a:rPr lang="en-GB" altLang="en-US" dirty="0" smtClean="0">
                <a:solidFill>
                  <a:srgbClr val="000000"/>
                </a:solidFill>
                <a:latin typeface="Times New Roman" pitchFamily="18" charset="0"/>
                <a:cs typeface="Times New Roman" pitchFamily="18" charset="0"/>
              </a:rPr>
              <a:t>Much wider distribution found in the Public hospitals:  4 and </a:t>
            </a:r>
            <a:r>
              <a:rPr lang="en-GB" altLang="en-US" dirty="0" smtClean="0">
                <a:latin typeface="Times New Roman" pitchFamily="18" charset="0"/>
                <a:cs typeface="Times New Roman" pitchFamily="18" charset="0"/>
              </a:rPr>
              <a:t>402 (mean 107, median 80) per hospital</a:t>
            </a:r>
            <a:r>
              <a:rPr lang="en-US" altLang="en-US" dirty="0" smtClean="0">
                <a:latin typeface="Arial" pitchFamily="34" charset="0"/>
              </a:rPr>
              <a:t>. In contrast to the Independent hospitals, t</a:t>
            </a:r>
            <a:r>
              <a:rPr lang="en-GB" altLang="en-US" dirty="0" smtClean="0">
                <a:latin typeface="Times New Roman" pitchFamily="18" charset="0"/>
                <a:cs typeface="Times New Roman" pitchFamily="18" charset="0"/>
              </a:rPr>
              <a:t>he majority (29, 63%) of Public hospitals had less then 100 cases, with only 5 (11%) hospitals performing more then 200 procedures.</a:t>
            </a:r>
          </a:p>
          <a:p>
            <a:endParaRPr lang="en-GB" altLang="en-US" dirty="0" smtClean="0">
              <a:latin typeface="Times New Roman" pitchFamily="18" charset="0"/>
              <a:cs typeface="Times New Roman" pitchFamily="18" charset="0"/>
            </a:endParaRPr>
          </a:p>
          <a:p>
            <a:r>
              <a:rPr lang="en-GB" altLang="en-US" dirty="0" smtClean="0">
                <a:latin typeface="Times New Roman" pitchFamily="18" charset="0"/>
                <a:cs typeface="Times New Roman" pitchFamily="18" charset="0"/>
              </a:rPr>
              <a:t> For the remainder of the presentation I’ll be focussing on the PH unless stated otherwise.</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A closer look at </a:t>
            </a:r>
            <a:r>
              <a:rPr lang="en-US" altLang="en-US" dirty="0" err="1" smtClean="0">
                <a:latin typeface="Arial" pitchFamily="34" charset="0"/>
              </a:rPr>
              <a:t>anaesthetic</a:t>
            </a:r>
            <a:r>
              <a:rPr lang="en-US" altLang="en-US" dirty="0" smtClean="0">
                <a:latin typeface="Arial" pitchFamily="34" charset="0"/>
              </a:rPr>
              <a:t> staff numbers obtained during the NAP5 baseline survey were plotted to each of the 41 </a:t>
            </a:r>
            <a:r>
              <a:rPr lang="en-US" altLang="en-US" dirty="0" err="1" smtClean="0">
                <a:latin typeface="Arial" pitchFamily="34" charset="0"/>
              </a:rPr>
              <a:t>anaesthetic</a:t>
            </a:r>
            <a:r>
              <a:rPr lang="en-US" altLang="en-US" dirty="0" smtClean="0">
                <a:latin typeface="Arial" pitchFamily="34" charset="0"/>
              </a:rPr>
              <a:t> departments total number of cases performed in hospital or hospital covered by the department we have this figure. </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611DABFB-03EF-4BB3-8CB5-2E17CD1254A4}" type="slidenum">
              <a:rPr lang="en-GB" altLang="en-US" sz="1200"/>
              <a:pPr eaLnBrk="1" hangingPunct="1"/>
              <a:t>64</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969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Total </a:t>
            </a:r>
            <a:r>
              <a:rPr lang="en-US" altLang="en-US" dirty="0" err="1" smtClean="0">
                <a:latin typeface="Arial" pitchFamily="34" charset="0"/>
              </a:rPr>
              <a:t>anaesthetic</a:t>
            </a:r>
            <a:r>
              <a:rPr lang="en-US" altLang="en-US" dirty="0" smtClean="0">
                <a:latin typeface="Arial" pitchFamily="34" charset="0"/>
              </a:rPr>
              <a:t> staff ranged from 1 to 56. </a:t>
            </a:r>
          </a:p>
          <a:p>
            <a:r>
              <a:rPr lang="en-US" altLang="en-US" dirty="0" smtClean="0">
                <a:latin typeface="Arial" pitchFamily="34" charset="0"/>
              </a:rPr>
              <a:t>Total Consultants 342     Total NCHDs 430</a:t>
            </a:r>
          </a:p>
          <a:p>
            <a:endParaRPr lang="en-US" altLang="en-US" dirty="0" smtClean="0">
              <a:latin typeface="Arial" pitchFamily="34" charset="0"/>
            </a:endParaRPr>
          </a:p>
          <a:p>
            <a:r>
              <a:rPr lang="en-US" altLang="en-US" dirty="0" smtClean="0">
                <a:latin typeface="Arial" pitchFamily="34" charset="0"/>
              </a:rPr>
              <a:t>I have to point out that these were not WTE but in fact the actual number of staff members</a:t>
            </a:r>
          </a:p>
          <a:p>
            <a:r>
              <a:rPr lang="en-US" altLang="en-US" dirty="0" smtClean="0">
                <a:latin typeface="Arial" pitchFamily="34" charset="0"/>
              </a:rPr>
              <a:t>Discuss joined sessions and fact that complexity of cases aren’t reflected in this</a:t>
            </a:r>
          </a:p>
          <a:p>
            <a:r>
              <a:rPr lang="en-US" altLang="en-US" dirty="0" smtClean="0">
                <a:latin typeface="Arial" pitchFamily="34" charset="0"/>
              </a:rPr>
              <a:t>These figures include Pain/ICU staff </a:t>
            </a:r>
          </a:p>
          <a:p>
            <a:endParaRPr lang="en-US" altLang="en-US" dirty="0" smtClean="0">
              <a:latin typeface="Arial" pitchFamily="34" charset="0"/>
            </a:endParaRPr>
          </a:p>
          <a:p>
            <a:r>
              <a:rPr lang="en-US" altLang="en-US" dirty="0" smtClean="0">
                <a:latin typeface="Arial" pitchFamily="34" charset="0"/>
              </a:rPr>
              <a:t>Interesting that 5 departments reported that they had no NCHDs (all of them had less then 50 cases during the week)</a:t>
            </a:r>
          </a:p>
          <a:p>
            <a:endParaRPr lang="en-US" altLang="en-US" dirty="0" smtClean="0">
              <a:latin typeface="Arial" pitchFamily="34" charset="0"/>
            </a:endParaRPr>
          </a:p>
          <a:p>
            <a:r>
              <a:rPr lang="en-US" altLang="en-US" dirty="0" smtClean="0">
                <a:latin typeface="Arial" pitchFamily="34" charset="0"/>
              </a:rPr>
              <a:t>Tendency to be more NCHDs then Consultants</a:t>
            </a:r>
          </a:p>
          <a:p>
            <a:r>
              <a:rPr lang="en-US" altLang="en-US" dirty="0" smtClean="0">
                <a:latin typeface="Arial" pitchFamily="34" charset="0"/>
              </a:rPr>
              <a:t>When looking at total number of </a:t>
            </a:r>
            <a:r>
              <a:rPr lang="en-US" altLang="en-US" dirty="0" err="1" smtClean="0">
                <a:latin typeface="Arial" pitchFamily="34" charset="0"/>
              </a:rPr>
              <a:t>anaesthetic</a:t>
            </a:r>
            <a:r>
              <a:rPr lang="en-US" altLang="en-US" dirty="0" smtClean="0">
                <a:latin typeface="Arial" pitchFamily="34" charset="0"/>
              </a:rPr>
              <a:t> staff</a:t>
            </a:r>
          </a:p>
          <a:p>
            <a:endParaRPr lang="en-US" altLang="en-US" dirty="0" smtClean="0">
              <a:latin typeface="Arial" pitchFamily="34" charset="0"/>
            </a:endParaRP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3E08A616-C56E-4A2F-86E9-D7BE10A4F26F}" type="slidenum">
              <a:rPr lang="en-GB" altLang="en-US" sz="1200"/>
              <a:pPr eaLnBrk="1" hangingPunct="1"/>
              <a:t>66</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No of senior consultants in Irish </a:t>
            </a:r>
            <a:r>
              <a:rPr lang="en-IE" dirty="0" err="1" smtClean="0"/>
              <a:t>hopsuitals</a:t>
            </a:r>
            <a:r>
              <a:rPr lang="en-IE" dirty="0" smtClean="0"/>
              <a:t> in half that I UK.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As data collection included both Public and independent hospitals the survey provides a unique comparison of caseload - both in terms of activity and case-mix - in Ireland. This survey provides unique data regarding anaesthesia service in Public and Independent hospitals in Ireland.</a:t>
            </a:r>
            <a:r>
              <a:rPr lang="en-I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provides additional complimentary information on anaesthesia services in Ireland. It also provides indicator of how the current staffing levels impact on delivery of anaesthesia services in Ireland when compared with the UK</a:t>
            </a: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67</a:t>
            </a:fld>
            <a:endParaRPr lang="en-IE"/>
          </a:p>
        </p:txBody>
      </p:sp>
    </p:spTree>
    <p:extLst>
      <p:ext uri="{BB962C8B-B14F-4D97-AF65-F5344CB8AC3E}">
        <p14:creationId xmlns:p14="http://schemas.microsoft.com/office/powerpoint/2010/main" val="1438754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68</a:t>
            </a:fld>
            <a:endParaRPr lang="en-IE"/>
          </a:p>
        </p:txBody>
      </p:sp>
    </p:spTree>
    <p:extLst>
      <p:ext uri="{BB962C8B-B14F-4D97-AF65-F5344CB8AC3E}">
        <p14:creationId xmlns:p14="http://schemas.microsoft.com/office/powerpoint/2010/main" val="50151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D8808F-E6A3-B643-AC72-3B120DED608C}" type="slidenum">
              <a:rPr lang="en-GB"/>
              <a:pPr>
                <a:defRPr/>
              </a:pPr>
              <a:t>69</a:t>
            </a:fld>
            <a:endParaRPr lang="en-GB" dirty="0"/>
          </a:p>
        </p:txBody>
      </p:sp>
      <p:sp>
        <p:nvSpPr>
          <p:cNvPr id="23554" name="Rectangle 2"/>
          <p:cNvSpPr>
            <a:spLocks noGrp="1" noRot="1" noChangeAspect="1" noChangeArrowheads="1" noTextEdit="1"/>
          </p:cNvSpPr>
          <p:nvPr>
            <p:ph type="sldImg"/>
          </p:nvPr>
        </p:nvSpPr>
        <p:spPr>
          <a:xfrm>
            <a:off x="685800" y="4343400"/>
            <a:ext cx="5486400" cy="4114800"/>
          </a:xfrm>
        </p:spPr>
      </p:sp>
      <p:sp>
        <p:nvSpPr>
          <p:cNvPr id="23555" name="Rectangle 3"/>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IE" sz="1200" kern="1200" dirty="0" smtClean="0">
                <a:solidFill>
                  <a:schemeClr val="tx1"/>
                </a:solidFill>
                <a:effectLst/>
                <a:latin typeface="+mn-lt"/>
                <a:ea typeface="+mn-ea"/>
                <a:cs typeface="+mn-cs"/>
              </a:rPr>
              <a:t>Activity rates vary widely across the Irish hospitals, both in terms of total caseload (range 4 - 402 cases per week) and caseload per consultant (range 4 – 49 cases a week per consultant in Public anaesthetic</a:t>
            </a:r>
          </a:p>
          <a:p>
            <a:r>
              <a:rPr lang="en-IE" sz="1200" kern="1200" dirty="0" smtClean="0">
                <a:solidFill>
                  <a:schemeClr val="tx1"/>
                </a:solidFill>
                <a:effectLst/>
                <a:latin typeface="+mn-lt"/>
                <a:ea typeface="+mn-ea"/>
                <a:cs typeface="+mn-cs"/>
              </a:rPr>
              <a:t>departments). Notwithstanding case complexity</a:t>
            </a:r>
          </a:p>
          <a:p>
            <a:r>
              <a:rPr lang="en-IE" sz="1200" kern="1200" dirty="0" smtClean="0">
                <a:solidFill>
                  <a:schemeClr val="tx1"/>
                </a:solidFill>
                <a:effectLst/>
                <a:latin typeface="+mn-lt"/>
                <a:ea typeface="+mn-ea"/>
                <a:cs typeface="+mn-cs"/>
              </a:rPr>
              <a:t>handled by individual hospitals, it seems</a:t>
            </a:r>
          </a:p>
          <a:p>
            <a:r>
              <a:rPr lang="en-IE" sz="1200" kern="1200" dirty="0" smtClean="0">
                <a:solidFill>
                  <a:schemeClr val="tx1"/>
                </a:solidFill>
                <a:effectLst/>
                <a:latin typeface="+mn-lt"/>
                <a:ea typeface="+mn-ea"/>
                <a:cs typeface="+mn-cs"/>
              </a:rPr>
              <a:t>reasonable that the feasibility of the smaller units is currently under review by the governments’ hospital reconfiguration plan (Reilly, 2013)</a:t>
            </a:r>
          </a:p>
          <a:p>
            <a:pPr eaLnBrk="1" hangingPunct="1">
              <a:defRPr/>
            </a:pPr>
            <a:r>
              <a:rPr lang="en-GB" dirty="0" err="1" smtClean="0"/>
              <a:t>ses</a:t>
            </a:r>
            <a:r>
              <a:rPr lang="en-GB" dirty="0" smtClean="0"/>
              <a:t> for each group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provided an indication of how many cases of awareness the main NAP5 project could anticipate. </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71</a:t>
            </a:fld>
            <a:endParaRPr lang="en-IE"/>
          </a:p>
        </p:txBody>
      </p:sp>
    </p:spTree>
    <p:extLst>
      <p:ext uri="{BB962C8B-B14F-4D97-AF65-F5344CB8AC3E}">
        <p14:creationId xmlns:p14="http://schemas.microsoft.com/office/powerpoint/2010/main" val="3724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80% of public hospitals had access to DOA monitors</a:t>
            </a:r>
          </a:p>
          <a:p>
            <a:r>
              <a:rPr lang="en-IE" dirty="0" smtClean="0"/>
              <a:t>Only used in 9% of the cases (only</a:t>
            </a:r>
            <a:r>
              <a:rPr lang="en-IE" baseline="0" dirty="0" smtClean="0"/>
              <a:t> used in 4.8% of independent hospitals)</a:t>
            </a:r>
          </a:p>
          <a:p>
            <a:endParaRPr lang="en-IE" dirty="0" smtClean="0"/>
          </a:p>
          <a:p>
            <a:r>
              <a:rPr lang="en-GB" sz="1200" dirty="0" smtClean="0"/>
              <a:t>The Irish (black) and UK (red) data plotted on the same axes (data taken from Fig. 3 above and from Fig. x of ref y). The graph shows the relative influence of denominator value of the number of general anaesthetics administered annually, on the estimated mean </a:t>
            </a:r>
            <a:r>
              <a:rPr lang="en-GB" sz="1200" dirty="0" err="1" smtClean="0"/>
              <a:t>incide</a:t>
            </a:r>
            <a:endParaRPr lang="en-IE" dirty="0" smtClean="0"/>
          </a:p>
          <a:p>
            <a:pPr marL="0" indent="0">
              <a:buNone/>
            </a:pPr>
            <a:r>
              <a:rPr lang="en-IE" dirty="0" smtClean="0"/>
              <a:t>, and</a:t>
            </a:r>
          </a:p>
          <a:p>
            <a:pPr marL="0" indent="0">
              <a:buNone/>
            </a:pPr>
            <a:r>
              <a:rPr lang="en-IE" dirty="0" smtClean="0"/>
              <a:t>it could be argued that this is because their</a:t>
            </a:r>
          </a:p>
          <a:p>
            <a:pPr marL="0" indent="0">
              <a:buNone/>
            </a:pPr>
            <a:r>
              <a:rPr lang="en-IE" dirty="0" smtClean="0"/>
              <a:t>use was generally sufficiently high as to be</a:t>
            </a:r>
          </a:p>
          <a:p>
            <a:pPr marL="0" indent="0">
              <a:buNone/>
            </a:pPr>
            <a:r>
              <a:rPr lang="en-IE" dirty="0" smtClean="0"/>
              <a:t>preventative.</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72</a:t>
            </a:fld>
            <a:endParaRPr lang="en-IE"/>
          </a:p>
        </p:txBody>
      </p:sp>
    </p:spTree>
    <p:extLst>
      <p:ext uri="{BB962C8B-B14F-4D97-AF65-F5344CB8AC3E}">
        <p14:creationId xmlns:p14="http://schemas.microsoft.com/office/powerpoint/2010/main" val="392065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NAP% received 11 reports </a:t>
            </a:r>
            <a:r>
              <a:rPr lang="en-IE" smtClean="0"/>
              <a:t>of AAGA.</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74</a:t>
            </a:fld>
            <a:endParaRPr lang="en-IE"/>
          </a:p>
        </p:txBody>
      </p:sp>
    </p:spTree>
    <p:extLst>
      <p:ext uri="{BB962C8B-B14F-4D97-AF65-F5344CB8AC3E}">
        <p14:creationId xmlns:p14="http://schemas.microsoft.com/office/powerpoint/2010/main" val="31767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Incidence</a:t>
            </a:r>
            <a:r>
              <a:rPr lang="en-IE" baseline="0" dirty="0" smtClean="0"/>
              <a:t> if similar if MORE UNCOMMON than estimates in UK</a:t>
            </a:r>
          </a:p>
          <a:p>
            <a:r>
              <a:rPr lang="en-IE" baseline="0" dirty="0" smtClean="0"/>
              <a:t>BUT there were similar disparities between calculate incidences in pts receiving NM blockers –1; 15,000 versus when they were NOT..(1:110)</a:t>
            </a:r>
            <a:endParaRPr lang="en-IE" dirty="0" smtClean="0"/>
          </a:p>
          <a:p>
            <a:r>
              <a:rPr lang="en-IE" dirty="0" smtClean="0"/>
              <a:t>However this shows that there were</a:t>
            </a:r>
          </a:p>
          <a:p>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75</a:t>
            </a:fld>
            <a:endParaRPr lang="en-IE"/>
          </a:p>
        </p:txBody>
      </p:sp>
    </p:spTree>
    <p:extLst>
      <p:ext uri="{BB962C8B-B14F-4D97-AF65-F5344CB8AC3E}">
        <p14:creationId xmlns:p14="http://schemas.microsoft.com/office/powerpoint/2010/main" val="179905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Gain more global attention—national &amp;</a:t>
            </a:r>
            <a:r>
              <a:rPr lang="en-IE" baseline="0" dirty="0" smtClean="0"/>
              <a:t> international project..</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53</a:t>
            </a:fld>
            <a:endParaRPr lang="en-IE"/>
          </a:p>
        </p:txBody>
      </p:sp>
    </p:spTree>
    <p:extLst>
      <p:ext uri="{BB962C8B-B14F-4D97-AF65-F5344CB8AC3E}">
        <p14:creationId xmlns:p14="http://schemas.microsoft.com/office/powerpoint/2010/main" val="469455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Ireland is well served in anaesthesia by having the strength of two large bodies to guide us.</a:t>
            </a:r>
          </a:p>
          <a:p>
            <a:endParaRPr lang="en-GB" altLang="en-US" smtClean="0"/>
          </a:p>
          <a:p>
            <a:r>
              <a:rPr lang="en-GB" altLang="en-US" smtClean="0"/>
              <a:t>The College Arms, reproduced on the front cover, were granted in December 1999. </a:t>
            </a:r>
            <a:endParaRPr lang="en-IE" altLang="en-US" smtClean="0"/>
          </a:p>
          <a:p>
            <a:r>
              <a:rPr lang="en-GB" altLang="en-US" smtClean="0"/>
              <a:t>The shield contains lots of poppy heads; the cloud symbolises the drift to the other side  (unconsciousness) with the healing hand of the physician in attendance. The Supporters, in the form of dolphins, are unusual and were granted for the first time in Ireland. They are contained on the "MacDonnell of the Glens" Coat of Arms and in heraldic terms provide a link to the administration of the first anaesthetic in Ireland by John MacDonnell, on January 1st 1847, in the Richmond Hospital, Dublin.  </a:t>
            </a:r>
          </a:p>
          <a:p>
            <a:r>
              <a:rPr lang="en-GB" altLang="en-US" smtClean="0"/>
              <a:t>The natural intelligence of Dolphins is acknowledged.  the Harp of Ireland in the figure Nike (victory) associated with overcoming disease. </a:t>
            </a:r>
          </a:p>
          <a:p>
            <a:r>
              <a:rPr lang="en-GB" altLang="en-US" smtClean="0"/>
              <a:t>The wording underneath "</a:t>
            </a:r>
            <a:r>
              <a:rPr lang="en-GB" altLang="en-US" i="1" smtClean="0"/>
              <a:t>Salus Dum Vigilamus</a:t>
            </a:r>
            <a:r>
              <a:rPr lang="en-GB" altLang="en-US" smtClean="0"/>
              <a:t>" is literally translated as "</a:t>
            </a:r>
            <a:r>
              <a:rPr lang="en-GB" altLang="en-US" i="1" smtClean="0"/>
              <a:t>safety while we watch</a:t>
            </a:r>
            <a:r>
              <a:rPr lang="en-GB" altLang="en-US" smtClean="0"/>
              <a:t>" - which speaks for itself.</a:t>
            </a:r>
          </a:p>
          <a:p>
            <a:endParaRPr lang="en-GB" altLang="en-US" smtClean="0"/>
          </a:p>
          <a:p>
            <a:r>
              <a:rPr lang="en-GB" altLang="en-US" smtClean="0"/>
              <a:t>Primary AIM of book organisations is to ensure-- PATIENT SAFETY….</a:t>
            </a:r>
          </a:p>
          <a:p>
            <a:endParaRPr lang="en-IE"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18965D4E-1A57-4D09-9532-E299FFCF5D6F}" type="slidenum">
              <a:rPr lang="en-IE" altLang="en-US" sz="1200" smtClean="0"/>
              <a:pPr/>
              <a:t>82</a:t>
            </a:fld>
            <a:endParaRPr lang="en-IE"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Self-inquiry</a:t>
            </a:r>
            <a:r>
              <a:rPr lang="en-IE" baseline="0" dirty="0" smtClean="0"/>
              <a:t> is very important—honesty in examining our own practice…</a:t>
            </a:r>
          </a:p>
          <a:p>
            <a:r>
              <a:rPr lang="en-IE" baseline="0" dirty="0" smtClean="0"/>
              <a:t>NEW CLEAR RECMMENDATIONS&gt;&gt;&gt;&gt;Quality improvement..</a:t>
            </a:r>
            <a:endParaRPr lang="en-IE" dirty="0"/>
          </a:p>
        </p:txBody>
      </p:sp>
      <p:sp>
        <p:nvSpPr>
          <p:cNvPr id="4" name="Slide Number Placeholder 3"/>
          <p:cNvSpPr>
            <a:spLocks noGrp="1"/>
          </p:cNvSpPr>
          <p:nvPr>
            <p:ph type="sldNum" sz="quarter" idx="10"/>
          </p:nvPr>
        </p:nvSpPr>
        <p:spPr/>
        <p:txBody>
          <a:bodyPr/>
          <a:lstStyle/>
          <a:p>
            <a:fld id="{B3F48130-851F-4CAA-87BB-15BC1E17B704}" type="slidenum">
              <a:rPr lang="en-IE" smtClean="0"/>
              <a:t>54</a:t>
            </a:fld>
            <a:endParaRPr lang="en-IE"/>
          </a:p>
        </p:txBody>
      </p:sp>
    </p:spTree>
    <p:extLst>
      <p:ext uri="{BB962C8B-B14F-4D97-AF65-F5344CB8AC3E}">
        <p14:creationId xmlns:p14="http://schemas.microsoft.com/office/powerpoint/2010/main" val="390274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7410"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dirty="0" err="1" smtClean="0">
                <a:latin typeface="Arial" pitchFamily="34" charset="0"/>
              </a:rPr>
              <a:t>oVCEWREVIEW</a:t>
            </a:r>
            <a:r>
              <a:rPr lang="en-IE" altLang="en-US" dirty="0" smtClean="0">
                <a:latin typeface="Arial" pitchFamily="34" charset="0"/>
              </a:rPr>
              <a:t> OF PROJECTS AS DESCRIBED    </a:t>
            </a:r>
          </a:p>
          <a:p>
            <a:pPr eaLnBrk="1" hangingPunct="1"/>
            <a:r>
              <a:rPr lang="en-IE" altLang="en-US" dirty="0" smtClean="0">
                <a:latin typeface="Arial" pitchFamily="34" charset="0"/>
              </a:rPr>
              <a:t>BASELINE and then the Year long collection of </a:t>
            </a:r>
            <a:r>
              <a:rPr lang="en-IE" altLang="en-US" dirty="0" err="1" smtClean="0">
                <a:latin typeface="Arial" pitchFamily="34" charset="0"/>
              </a:rPr>
              <a:t>datta</a:t>
            </a:r>
            <a:endParaRPr lang="en-IE" altLang="en-US" dirty="0" smtClean="0">
              <a:latin typeface="Arial" pitchFamily="34" charset="0"/>
            </a:endParaRPr>
          </a:p>
          <a:p>
            <a:pPr eaLnBrk="1" hangingPunct="1"/>
            <a:endParaRPr lang="en-IE" altLang="en-US" dirty="0" smtClean="0">
              <a:latin typeface="Arial" pitchFamily="34" charset="0"/>
            </a:endParaRPr>
          </a:p>
          <a:p>
            <a:pPr eaLnBrk="1" hangingPunct="1"/>
            <a:r>
              <a:rPr lang="en-IE" altLang="en-US" dirty="0" smtClean="0">
                <a:latin typeface="Arial" pitchFamily="34" charset="0"/>
              </a:rPr>
              <a:t>Essential data: GA used as the denominator in calculating incidence of AAGA</a:t>
            </a:r>
          </a:p>
          <a:p>
            <a:pPr eaLnBrk="1" hangingPunct="1"/>
            <a:r>
              <a:rPr lang="en-US" altLang="en-US" dirty="0" smtClean="0">
                <a:latin typeface="Arial" pitchFamily="34" charset="0"/>
              </a:rPr>
              <a:t>46 Public and 20 Independent hospitals </a:t>
            </a:r>
          </a:p>
          <a:p>
            <a:pPr eaLnBrk="1" hangingPunct="1"/>
            <a:r>
              <a:rPr lang="en-US" altLang="en-US" dirty="0" smtClean="0">
                <a:latin typeface="Arial" pitchFamily="34" charset="0"/>
              </a:rPr>
              <a:t>Approval </a:t>
            </a:r>
            <a:r>
              <a:rPr lang="en-US" altLang="en-US" dirty="0" err="1" smtClean="0">
                <a:latin typeface="Arial" pitchFamily="34" charset="0"/>
              </a:rPr>
              <a:t>DoH</a:t>
            </a:r>
            <a:r>
              <a:rPr lang="en-US" altLang="en-US" dirty="0" smtClean="0">
                <a:latin typeface="Arial" pitchFamily="34" charset="0"/>
              </a:rPr>
              <a:t>, HSE and Independent hospital Medical boards</a:t>
            </a:r>
          </a:p>
          <a:p>
            <a:pPr eaLnBrk="1" hangingPunct="1"/>
            <a:r>
              <a:rPr lang="en-US" altLang="en-US" dirty="0" smtClean="0">
                <a:latin typeface="Arial" pitchFamily="34" charset="0"/>
              </a:rPr>
              <a:t>As far as we are aware </a:t>
            </a:r>
            <a:r>
              <a:rPr lang="en-GB" altLang="en-US" dirty="0" smtClean="0">
                <a:latin typeface="Arial" pitchFamily="34" charset="0"/>
              </a:rPr>
              <a:t>no other country have comprehensive data on the provision of anaesthesia services</a:t>
            </a:r>
            <a:r>
              <a:rPr lang="en-US" altLang="en-US" dirty="0" smtClean="0">
                <a:latin typeface="Arial" pitchFamily="34" charset="0"/>
              </a:rPr>
              <a:t> </a:t>
            </a:r>
          </a:p>
          <a:p>
            <a:pPr eaLnBrk="1" hangingPunct="1"/>
            <a:endParaRPr lang="en-IE" altLang="en-US" dirty="0" smtClean="0">
              <a:latin typeface="Arial" pitchFamily="34" charset="0"/>
            </a:endParaRPr>
          </a:p>
          <a:p>
            <a:pPr eaLnBrk="1" hangingPunct="1"/>
            <a:r>
              <a:rPr lang="en-IE" altLang="en-US" dirty="0" smtClean="0">
                <a:latin typeface="Arial" pitchFamily="34" charset="0"/>
              </a:rPr>
              <a:t>Looking at the title of my talk today: Who operates, where when and on whom? </a:t>
            </a:r>
          </a:p>
          <a:p>
            <a:pPr eaLnBrk="1" hangingPunct="1"/>
            <a:r>
              <a:rPr lang="en-IE" altLang="en-US" dirty="0" smtClean="0">
                <a:latin typeface="Arial" pitchFamily="34" charset="0"/>
              </a:rPr>
              <a:t>“Who” will be which </a:t>
            </a:r>
            <a:r>
              <a:rPr lang="en-IE" altLang="en-US" dirty="0" err="1" smtClean="0">
                <a:latin typeface="Arial" pitchFamily="34" charset="0"/>
              </a:rPr>
              <a:t>specialies</a:t>
            </a:r>
            <a:r>
              <a:rPr lang="en-IE" altLang="en-US" dirty="0" smtClean="0">
                <a:latin typeface="Arial" pitchFamily="34" charset="0"/>
              </a:rPr>
              <a:t>, “Where” will be a </a:t>
            </a:r>
            <a:r>
              <a:rPr lang="en-IE" altLang="en-US" dirty="0" err="1" smtClean="0">
                <a:latin typeface="Arial" pitchFamily="34" charset="0"/>
              </a:rPr>
              <a:t>devided</a:t>
            </a:r>
            <a:r>
              <a:rPr lang="en-IE" altLang="en-US" dirty="0" smtClean="0">
                <a:latin typeface="Arial" pitchFamily="34" charset="0"/>
              </a:rPr>
              <a:t> between Public and Independent Hospitals with a breakdown in the new hospitals groups, “whom  and when” staffing and time of surgery.</a:t>
            </a:r>
          </a:p>
          <a:p>
            <a:pPr eaLnBrk="1" hangingPunct="1"/>
            <a:endParaRPr lang="en-GB" altLang="en-US" dirty="0" smtClean="0">
              <a:latin typeface="Arial" pitchFamily="34" charset="0"/>
            </a:endParaRPr>
          </a:p>
          <a:p>
            <a:pPr eaLnBrk="1" hangingPunct="1"/>
            <a:r>
              <a:rPr lang="en-GB" altLang="en-US" dirty="0" smtClean="0">
                <a:latin typeface="Arial" pitchFamily="34" charset="0"/>
              </a:rPr>
              <a:t>Note that this only refers to the activity as anaesthetists and doesn’t include ICU duties, Pain etc.</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9018C3E8-5C4E-4426-B6F8-A888F772E0D7}" type="slidenum">
              <a:rPr lang="en-GB" altLang="en-US" sz="1200"/>
              <a:pPr eaLnBrk="1" hangingPunct="1"/>
              <a:t>55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742BB-90C4-432D-8ACE-C47C7208EE48}" type="slidenum">
              <a:rPr lang="en-GB" altLang="en-US"/>
              <a:pPr/>
              <a:t>56</a:t>
            </a:fld>
            <a:endParaRPr lang="en-GB" altLang="en-US"/>
          </a:p>
        </p:txBody>
      </p:sp>
      <p:sp>
        <p:nvSpPr>
          <p:cNvPr id="13314" name="Rectangle 2"/>
          <p:cNvSpPr>
            <a:spLocks noGrp="1" noRot="1" noChangeAspect="1" noChangeArrowheads="1" noTextEdit="1"/>
          </p:cNvSpPr>
          <p:nvPr>
            <p:ph type="sldImg"/>
          </p:nvPr>
        </p:nvSpPr>
        <p:spPr>
          <a:xfrm>
            <a:off x="1143000" y="685800"/>
            <a:ext cx="4572000" cy="3429000"/>
          </a:xfrm>
          <a:ln/>
        </p:spPr>
      </p:sp>
      <p:sp>
        <p:nvSpPr>
          <p:cNvPr id="13315" name="Rectangle 3"/>
          <p:cNvSpPr>
            <a:spLocks noGrp="1" noChangeArrowheads="1"/>
          </p:cNvSpPr>
          <p:nvPr>
            <p:ph type="body" idx="1"/>
          </p:nvPr>
        </p:nvSpPr>
        <p:spPr/>
        <p:txBody>
          <a:bodyPr/>
          <a:lstStyle/>
          <a:p>
            <a:r>
              <a:rPr lang="en-IE" altLang="en-US" dirty="0"/>
              <a:t>Phase 1 – Halfway into project. Very successful so far.</a:t>
            </a:r>
          </a:p>
          <a:p>
            <a:r>
              <a:rPr lang="en-IE" altLang="en-US" dirty="0" err="1" smtClean="0"/>
              <a:t>AAS</a:t>
            </a:r>
            <a:r>
              <a:rPr lang="en-IE" sz="1200" b="0" i="0" u="none" strike="noStrike" kern="1200" baseline="0" dirty="0" err="1" smtClean="0">
                <a:solidFill>
                  <a:schemeClr val="tx1"/>
                </a:solidFill>
                <a:latin typeface="+mn-lt"/>
                <a:ea typeface="+mn-ea"/>
                <a:cs typeface="+mn-cs"/>
              </a:rPr>
              <a:t>The</a:t>
            </a:r>
            <a:r>
              <a:rPr lang="en-IE" sz="1200" b="0" i="0" u="none" strike="noStrike" kern="1200" baseline="0" dirty="0" smtClean="0">
                <a:solidFill>
                  <a:schemeClr val="tx1"/>
                </a:solidFill>
                <a:latin typeface="+mn-lt"/>
                <a:ea typeface="+mn-ea"/>
                <a:cs typeface="+mn-cs"/>
              </a:rPr>
              <a:t> primary motivation for this survey was to obtain</a:t>
            </a:r>
          </a:p>
          <a:p>
            <a:r>
              <a:rPr lang="en-IE" sz="1200" b="0" i="0" u="none" strike="noStrike" kern="1200" baseline="0" dirty="0" smtClean="0">
                <a:solidFill>
                  <a:schemeClr val="tx1"/>
                </a:solidFill>
                <a:latin typeface="+mn-lt"/>
                <a:ea typeface="+mn-ea"/>
                <a:cs typeface="+mn-cs"/>
              </a:rPr>
              <a:t>denominator data for NAP5 in Ireland.</a:t>
            </a:r>
          </a:p>
          <a:p>
            <a:endParaRPr lang="en-IE" altLang="en-US" sz="1200" b="0" i="0" u="none" strike="noStrike" kern="1200" baseline="0" dirty="0" smtClean="0">
              <a:solidFill>
                <a:schemeClr val="tx1"/>
              </a:solidFill>
              <a:latin typeface="+mn-lt"/>
              <a:ea typeface="+mn-ea"/>
              <a:cs typeface="+mn-cs"/>
            </a:endParaRPr>
          </a:p>
          <a:p>
            <a:r>
              <a:rPr lang="en-IE" altLang="en-US" dirty="0" smtClean="0"/>
              <a:t> </a:t>
            </a:r>
            <a:r>
              <a:rPr lang="en-IE" altLang="en-US" dirty="0"/>
              <a:t>snapshot. Essential data: GA used as the denominator in calculating incidence of AAGA</a:t>
            </a:r>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1945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dirty="0" smtClean="0">
                <a:solidFill>
                  <a:schemeClr val="bg1"/>
                </a:solidFill>
                <a:latin typeface="Calibri" pitchFamily="34" charset="0"/>
              </a:rPr>
              <a:t>Patient demographics:</a:t>
            </a: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i.e. age, gender, body habitus, ASA etc.</a:t>
            </a:r>
          </a:p>
          <a:p>
            <a:pPr eaLnBrk="1" hangingPunct="1">
              <a:lnSpc>
                <a:spcPct val="90000"/>
              </a:lnSpc>
            </a:pPr>
            <a:r>
              <a:rPr lang="en-GB" altLang="en-US" dirty="0" smtClean="0">
                <a:solidFill>
                  <a:schemeClr val="bg1"/>
                </a:solidFill>
                <a:latin typeface="Calibri" pitchFamily="34" charset="0"/>
              </a:rPr>
              <a:t>Admission and discharge detail:</a:t>
            </a: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elective, emergency, same day, ward, SDW, HDU, ICU</a:t>
            </a:r>
          </a:p>
          <a:p>
            <a:pPr>
              <a:lnSpc>
                <a:spcPct val="90000"/>
              </a:lnSpc>
            </a:pPr>
            <a:r>
              <a:rPr lang="en-GB" altLang="en-US" dirty="0" err="1" smtClean="0">
                <a:solidFill>
                  <a:schemeClr val="bg1"/>
                </a:solidFill>
                <a:latin typeface="Calibri" pitchFamily="34" charset="0"/>
              </a:rPr>
              <a:t>Peri</a:t>
            </a:r>
            <a:r>
              <a:rPr lang="en-GB" altLang="en-US" dirty="0" smtClean="0">
                <a:solidFill>
                  <a:schemeClr val="bg1"/>
                </a:solidFill>
                <a:latin typeface="Calibri" pitchFamily="34" charset="0"/>
              </a:rPr>
              <a:t>-op </a:t>
            </a:r>
            <a:r>
              <a:rPr lang="en-GB" altLang="en-US" dirty="0" err="1" smtClean="0">
                <a:solidFill>
                  <a:schemeClr val="bg1"/>
                </a:solidFill>
                <a:latin typeface="Calibri" pitchFamily="34" charset="0"/>
              </a:rPr>
              <a:t>detail:</a:t>
            </a:r>
            <a:r>
              <a:rPr lang="en-GB" altLang="en-US" dirty="0" err="1" smtClean="0">
                <a:latin typeface="Calibri" pitchFamily="34" charset="0"/>
              </a:rPr>
              <a:t>Patient</a:t>
            </a:r>
            <a:r>
              <a:rPr lang="en-GB" altLang="en-US" dirty="0" smtClean="0">
                <a:latin typeface="Calibri" pitchFamily="34" charset="0"/>
              </a:rPr>
              <a:t> demographics:</a:t>
            </a:r>
          </a:p>
          <a:p>
            <a:pPr lvl="1">
              <a:lnSpc>
                <a:spcPct val="90000"/>
              </a:lnSpc>
            </a:pPr>
            <a:r>
              <a:rPr lang="en-GB" altLang="en-US" dirty="0" smtClean="0">
                <a:latin typeface="Calibri" pitchFamily="34" charset="0"/>
              </a:rPr>
              <a:t>i.e. age, gender, body </a:t>
            </a:r>
            <a:r>
              <a:rPr lang="en-GB" altLang="en-US" dirty="0" err="1" smtClean="0">
                <a:latin typeface="Calibri" pitchFamily="34" charset="0"/>
              </a:rPr>
              <a:t>habitis</a:t>
            </a:r>
            <a:r>
              <a:rPr lang="en-GB" altLang="en-US" dirty="0" smtClean="0">
                <a:latin typeface="Calibri" pitchFamily="34" charset="0"/>
              </a:rPr>
              <a:t>, ASA etc.</a:t>
            </a:r>
          </a:p>
          <a:p>
            <a:pPr>
              <a:lnSpc>
                <a:spcPct val="90000"/>
              </a:lnSpc>
            </a:pPr>
            <a:r>
              <a:rPr lang="en-GB" altLang="en-US" dirty="0" smtClean="0">
                <a:latin typeface="Calibri" pitchFamily="34" charset="0"/>
              </a:rPr>
              <a:t>Admission and discharge detail:</a:t>
            </a:r>
          </a:p>
          <a:p>
            <a:pPr lvl="1">
              <a:lnSpc>
                <a:spcPct val="90000"/>
              </a:lnSpc>
            </a:pPr>
            <a:r>
              <a:rPr lang="en-GB" altLang="en-US" dirty="0" smtClean="0">
                <a:latin typeface="Calibri" pitchFamily="34" charset="0"/>
              </a:rPr>
              <a:t>elective, emergency, same day, ward, SDW, HDU, ICU</a:t>
            </a:r>
          </a:p>
          <a:p>
            <a:pPr>
              <a:lnSpc>
                <a:spcPct val="90000"/>
              </a:lnSpc>
            </a:pPr>
            <a:r>
              <a:rPr lang="en-GB" altLang="en-US" dirty="0" err="1" smtClean="0">
                <a:latin typeface="Calibri" pitchFamily="34" charset="0"/>
              </a:rPr>
              <a:t>Peri</a:t>
            </a:r>
            <a:r>
              <a:rPr lang="en-GB" altLang="en-US" dirty="0" smtClean="0">
                <a:latin typeface="Calibri" pitchFamily="34" charset="0"/>
              </a:rPr>
              <a:t>-op detail:</a:t>
            </a:r>
          </a:p>
          <a:p>
            <a:pPr lvl="1">
              <a:lnSpc>
                <a:spcPct val="90000"/>
              </a:lnSpc>
            </a:pPr>
            <a:r>
              <a:rPr lang="en-GB" altLang="en-US" dirty="0" smtClean="0">
                <a:latin typeface="Calibri" pitchFamily="34" charset="0"/>
              </a:rPr>
              <a:t>Pre-op assessment, NCEPOD, staffing, time of surgery,  speciality, TIVA etc.</a:t>
            </a:r>
            <a:endParaRPr lang="en-GB" altLang="en-US" dirty="0" smtClean="0">
              <a:solidFill>
                <a:schemeClr val="bg1"/>
              </a:solidFill>
              <a:latin typeface="Calibri" pitchFamily="34" charset="0"/>
            </a:endParaRPr>
          </a:p>
          <a:p>
            <a:pPr lvl="1" eaLnBrk="1" hangingPunct="1">
              <a:lnSpc>
                <a:spcPct val="90000"/>
              </a:lnSpc>
            </a:pPr>
            <a:r>
              <a:rPr lang="en-GB" altLang="en-US" dirty="0" smtClean="0">
                <a:solidFill>
                  <a:schemeClr val="bg1"/>
                </a:solidFill>
                <a:latin typeface="Calibri" pitchFamily="34" charset="0"/>
                <a:ea typeface="Arial" pitchFamily="34" charset="0"/>
                <a:cs typeface="Arial" pitchFamily="34" charset="0"/>
              </a:rPr>
              <a:t>Pre-op assessment, NCEPOD, staffing, time of surgery,  speciality, TIVA etc.</a:t>
            </a:r>
            <a:r>
              <a:rPr lang="en-GB" altLang="en-US" dirty="0" smtClean="0">
                <a:latin typeface="Calibri" pitchFamily="34" charset="0"/>
                <a:ea typeface="Arial" pitchFamily="34" charset="0"/>
                <a:cs typeface="Arial" pitchFamily="34" charset="0"/>
              </a:rPr>
              <a:t/>
            </a:r>
            <a:br>
              <a:rPr lang="en-GB" altLang="en-US" dirty="0" smtClean="0">
                <a:latin typeface="Calibri" pitchFamily="34" charset="0"/>
                <a:ea typeface="Arial" pitchFamily="34" charset="0"/>
                <a:cs typeface="Arial" pitchFamily="34" charset="0"/>
              </a:rPr>
            </a:br>
            <a:endParaRPr lang="en-GB" altLang="en-US" dirty="0" smtClean="0">
              <a:latin typeface="Calibri" pitchFamily="34" charset="0"/>
              <a:ea typeface="Arial" pitchFamily="34" charset="0"/>
              <a:cs typeface="Arial" pitchFamily="34" charset="0"/>
            </a:endParaRPr>
          </a:p>
          <a:p>
            <a:pPr eaLnBrk="1" hangingPunct="1"/>
            <a:r>
              <a:rPr lang="en-US" altLang="en-US" dirty="0" smtClean="0">
                <a:latin typeface="Arial" pitchFamily="34" charset="0"/>
              </a:rPr>
              <a:t>The project depended on Local coordinators as well as every individual </a:t>
            </a:r>
            <a:r>
              <a:rPr lang="en-US" altLang="en-US" dirty="0" err="1" smtClean="0">
                <a:latin typeface="Arial" pitchFamily="34" charset="0"/>
              </a:rPr>
              <a:t>Anaesthetist</a:t>
            </a:r>
            <a:r>
              <a:rPr lang="en-US" altLang="en-US" dirty="0" smtClean="0">
                <a:latin typeface="Arial" pitchFamily="34" charset="0"/>
              </a:rPr>
              <a:t> </a:t>
            </a:r>
          </a:p>
          <a:p>
            <a:pPr eaLnBrk="1" hangingPunct="1"/>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B2E51E1E-C93A-44EF-B85B-A9FCCB777C7B}" type="slidenum">
              <a:rPr lang="en-GB" altLang="en-US" sz="1200"/>
              <a:pPr eaLnBrk="1" hangingPunct="1"/>
              <a:t>58</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3BA79589-20DE-4E62-BCEE-11ED2B06443A}" type="slidenum">
              <a:rPr lang="en-GB" altLang="en-US" sz="1200"/>
              <a:pPr eaLnBrk="1" hangingPunct="1"/>
              <a:t>59</a:t>
            </a:fld>
            <a:endParaRPr lang="en-GB" altLang="en-US" sz="1200"/>
          </a:p>
        </p:txBody>
      </p:sp>
      <p:sp>
        <p:nvSpPr>
          <p:cNvPr id="23554" name="Rectangle 2"/>
          <p:cNvSpPr>
            <a:spLocks noGrp="1" noRot="1" noChangeAspect="1" noChangeArrowheads="1" noTextEdit="1"/>
          </p:cNvSpPr>
          <p:nvPr>
            <p:ph type="sldImg"/>
          </p:nvPr>
        </p:nvSpPr>
        <p:spPr>
          <a:xfrm>
            <a:off x="685800" y="4343400"/>
            <a:ext cx="5486400" cy="4114800"/>
          </a:xfrm>
        </p:spPr>
      </p:sp>
      <p:sp>
        <p:nvSpPr>
          <p:cNvPr id="23555" name="Rectangle 3"/>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altLang="en-US" smtClean="0">
                <a:latin typeface="Arial" pitchFamily="34" charset="0"/>
              </a:rPr>
              <a:t>Multiplication factor of 50.84 </a:t>
            </a:r>
          </a:p>
          <a:p>
            <a:pPr eaLnBrk="1" hangingPunct="1"/>
            <a:r>
              <a:rPr lang="en-GB" altLang="en-US" smtClean="0">
                <a:latin typeface="Times New Roman" pitchFamily="18" charset="0"/>
                <a:ea typeface="Calibri" pitchFamily="34" charset="0"/>
              </a:rPr>
              <a:t>Annual incidence of ~8.9 anaesthetic</a:t>
            </a:r>
            <a:r>
              <a:rPr lang="en-GB" altLang="en-US" smtClean="0">
                <a:solidFill>
                  <a:srgbClr val="000000"/>
                </a:solidFill>
                <a:latin typeface="Times New Roman" pitchFamily="18" charset="0"/>
                <a:ea typeface="Calibri" pitchFamily="34" charset="0"/>
              </a:rPr>
              <a:t> procedures per 100 population</a:t>
            </a:r>
            <a:r>
              <a:rPr lang="en-GB" altLang="en-US" smtClean="0">
                <a:latin typeface="Times New Roman" pitchFamily="18" charset="0"/>
                <a:ea typeface="Calibri" pitchFamily="34" charset="0"/>
              </a:rPr>
              <a:t> </a:t>
            </a:r>
            <a:endParaRPr lang="en-GB" altLang="en-US" smtClean="0">
              <a:latin typeface="Arial" pitchFamily="34" charset="0"/>
            </a:endParaRPr>
          </a:p>
          <a:p>
            <a:pPr eaLnBrk="1" hangingPunct="1"/>
            <a:endParaRPr lang="en-GB" altLang="en-US" smtClean="0">
              <a:latin typeface="Arial" pitchFamily="34" charset="0"/>
            </a:endParaRPr>
          </a:p>
          <a:p>
            <a:pPr eaLnBrk="1" hangingPunct="1"/>
            <a:r>
              <a:rPr lang="en-GB" altLang="en-US" smtClean="0">
                <a:latin typeface="Arial" pitchFamily="34" charset="0"/>
              </a:rPr>
              <a:t>Title question “Where?”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23554"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solidFill>
                  <a:srgbClr val="000000"/>
                </a:solidFill>
                <a:latin typeface="Times New Roman" pitchFamily="18" charset="0"/>
                <a:cs typeface="Times New Roman" pitchFamily="18" charset="0"/>
              </a:rPr>
              <a:t>Very Interesting is the large contribution that Independent sector brings to provide healthcare in Ireland as well as the range of activity between hospitals.</a:t>
            </a:r>
          </a:p>
          <a:p>
            <a:pPr marL="0" marR="0" indent="0" algn="l" defTabSz="914400" rtl="0" eaLnBrk="1" fontAlgn="auto" latinLnBrk="0" hangingPunct="1">
              <a:lnSpc>
                <a:spcPct val="100000"/>
              </a:lnSpc>
              <a:spcBef>
                <a:spcPts val="0"/>
              </a:spcBef>
              <a:spcAft>
                <a:spcPts val="0"/>
              </a:spcAft>
              <a:buClrTx/>
              <a:buSzTx/>
              <a:buFontTx/>
              <a:buNone/>
              <a:tabLst/>
              <a:defRPr/>
            </a:pPr>
            <a:r>
              <a:rPr lang="en-IE" altLang="en-US" dirty="0" smtClean="0">
                <a:solidFill>
                  <a:srgbClr val="000000"/>
                </a:solidFill>
                <a:latin typeface="Times New Roman" pitchFamily="18" charset="0"/>
                <a:cs typeface="Times New Roman" pitchFamily="18" charset="0"/>
              </a:rPr>
              <a:t>Impact of the increase in health insurance levies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solidFill>
                <a:srgbClr val="0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More than a third (3,100) of procedures took place in the Independent hospitals (94% of which were for elective surgery), reflecting the greater private sector contribution to elective surgical services in Ireland as compared with other countries such as the UK </a:t>
            </a:r>
          </a:p>
          <a:p>
            <a:pPr marL="0" indent="0">
              <a:buNone/>
            </a:pPr>
            <a:r>
              <a:rPr lang="en-US" sz="1400" b="1" kern="1200" dirty="0" smtClean="0">
                <a:solidFill>
                  <a:schemeClr val="tx1"/>
                </a:solidFill>
                <a:effectLst/>
                <a:latin typeface="+mn-lt"/>
                <a:ea typeface="+mn-ea"/>
                <a:cs typeface="+mn-cs"/>
              </a:rPr>
              <a:t>The previously unknown </a:t>
            </a:r>
            <a:r>
              <a:rPr lang="en-US" sz="1400" b="1" kern="1200" dirty="0" err="1" smtClean="0">
                <a:solidFill>
                  <a:schemeClr val="tx1"/>
                </a:solidFill>
                <a:effectLst/>
                <a:latin typeface="+mn-lt"/>
                <a:ea typeface="+mn-ea"/>
                <a:cs typeface="+mn-cs"/>
              </a:rPr>
              <a:t>anaesthesia</a:t>
            </a:r>
            <a:r>
              <a:rPr lang="en-US" sz="1400" b="1" kern="1200" dirty="0" smtClean="0">
                <a:solidFill>
                  <a:schemeClr val="tx1"/>
                </a:solidFill>
                <a:effectLst/>
                <a:latin typeface="+mn-lt"/>
                <a:ea typeface="+mn-ea"/>
                <a:cs typeface="+mn-cs"/>
              </a:rPr>
              <a:t> workload division between Public and Independent hospitals made a national survey highly relevant and informative and may assist in future healthcare planning and audit.</a:t>
            </a:r>
            <a:r>
              <a:rPr lang="en-US" sz="1400" b="1" dirty="0" smtClean="0"/>
              <a:t>.</a:t>
            </a:r>
            <a:r>
              <a:rPr lang="en-GB" sz="1400" dirty="0" smtClean="0"/>
              <a:t> I/3 procedures took place in Independent sector</a:t>
            </a:r>
          </a:p>
          <a:p>
            <a:r>
              <a:rPr lang="en-GB" sz="1400" dirty="0" smtClean="0"/>
              <a:t>94% elective surgery</a:t>
            </a:r>
            <a:r>
              <a:rPr lang="en-GB" sz="1400" baseline="0" dirty="0" smtClean="0"/>
              <a:t>     </a:t>
            </a:r>
            <a:r>
              <a:rPr lang="en-GB" sz="1400" baseline="0" dirty="0" err="1" smtClean="0"/>
              <a:t>approx</a:t>
            </a:r>
            <a:r>
              <a:rPr lang="en-GB" sz="1400" baseline="0" dirty="0" smtClean="0"/>
              <a:t>….</a:t>
            </a:r>
            <a:r>
              <a:rPr lang="en-GB" sz="1400" dirty="0" smtClean="0"/>
              <a:t>10 % in UK</a:t>
            </a:r>
          </a:p>
          <a:p>
            <a:r>
              <a:rPr lang="en-GB" sz="1400" dirty="0" smtClean="0"/>
              <a:t>.</a:t>
            </a:r>
            <a:r>
              <a:rPr lang="en-IE" sz="1200" kern="1200" dirty="0" smtClean="0">
                <a:solidFill>
                  <a:schemeClr val="tx1"/>
                </a:solidFill>
                <a:effectLst/>
                <a:latin typeface="+mn-lt"/>
                <a:ea typeface="+mn-ea"/>
                <a:cs typeface="+mn-cs"/>
              </a:rPr>
              <a:t> Independent hospitals and their patients’ are far more likely to be</a:t>
            </a:r>
          </a:p>
          <a:p>
            <a:r>
              <a:rPr lang="en-IE" sz="1200" kern="1200" dirty="0" smtClean="0">
                <a:solidFill>
                  <a:schemeClr val="tx1"/>
                </a:solidFill>
                <a:effectLst/>
                <a:latin typeface="+mn-lt"/>
                <a:ea typeface="+mn-ea"/>
                <a:cs typeface="+mn-cs"/>
              </a:rPr>
              <a:t>admitted for elective procedures (98% vs 79%), less likely to experience emergency admissions (1.4%vs 17%) and undergo far fewer NCEPOD urgent or emergency procedures</a:t>
            </a:r>
            <a:endParaRPr lang="en-GB" sz="1400" dirty="0" smtClean="0"/>
          </a:p>
          <a:p>
            <a:pPr marL="0" indent="0">
              <a:buNone/>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endParaRPr lang="en-IE" altLang="en-US" dirty="0" smtClean="0">
              <a:solidFill>
                <a:srgbClr val="000000"/>
              </a:solidFill>
              <a:latin typeface="Times New Roman" pitchFamily="18" charset="0"/>
              <a:cs typeface="Times New Roman" pitchFamily="18" charset="0"/>
            </a:endParaRPr>
          </a:p>
          <a:p>
            <a:endParaRPr lang="en-IE" altLang="en-US" dirty="0" smtClean="0">
              <a:solidFill>
                <a:srgbClr val="000000"/>
              </a:solidFill>
              <a:latin typeface="Times New Roman" pitchFamily="18" charset="0"/>
              <a:cs typeface="Times New Roman" pitchFamily="18" charset="0"/>
            </a:endParaRPr>
          </a:p>
          <a:p>
            <a:endParaRPr lang="en-GB" altLang="en-US" dirty="0" smtClean="0">
              <a:solidFill>
                <a:srgbClr val="000000"/>
              </a:solidFill>
              <a:latin typeface="Times New Roman" pitchFamily="18" charset="0"/>
              <a:cs typeface="Times New Roman" pitchFamily="18" charset="0"/>
            </a:endParaRPr>
          </a:p>
          <a:p>
            <a:r>
              <a:rPr lang="en-GB" altLang="en-US" dirty="0" smtClean="0">
                <a:solidFill>
                  <a:srgbClr val="000000"/>
                </a:solidFill>
                <a:latin typeface="Times New Roman" pitchFamily="18" charset="0"/>
                <a:cs typeface="Times New Roman" pitchFamily="18" charset="0"/>
              </a:rPr>
              <a:t>Whom operates?</a:t>
            </a:r>
          </a:p>
          <a:p>
            <a:endParaRPr lang="en-US" altLang="en-US" dirty="0" smtClean="0">
              <a:latin typeface="Arial" pitchFamily="34" charset="0"/>
            </a:endParaRP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804DD103-8D6C-46CA-A2CE-98B406E86CC2}" type="slidenum">
              <a:rPr lang="en-GB" altLang="en-US" sz="1200"/>
              <a:pPr eaLnBrk="1" hangingPunct="1"/>
              <a:t>60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9938"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We have data on techniques used but won’t go into detail today. Number of GA’s in Public hospitals will be used as denominator for NAP5 incidence of AAGA.</a:t>
            </a:r>
          </a:p>
          <a:p>
            <a:endParaRPr lang="en-US" altLang="en-US" smtClean="0">
              <a:latin typeface="Arial" pitchFamily="34" charset="0"/>
            </a:endParaRPr>
          </a:p>
          <a:p>
            <a:r>
              <a:rPr lang="en-GB" altLang="en-US" smtClean="0">
                <a:latin typeface="Arial" pitchFamily="34" charset="0"/>
              </a:rPr>
              <a:t>With an estimated population of 4,58 million 2011 census [Ref CSO], our data suggest  ~6.2 general anaesthetics per 100 population. This is similar to the 5-5.4 general anaesthetics per 100 population estimated during the NAP4 UK snapshot by Cook et al</a:t>
            </a:r>
            <a:r>
              <a:rPr lang="en-US" altLang="en-US" smtClean="0">
                <a:latin typeface="Arial" pitchFamily="34" charset="0"/>
              </a:rPr>
              <a:t> </a:t>
            </a:r>
          </a:p>
          <a:p>
            <a:endParaRPr lang="en-US" altLang="en-US" smtClean="0">
              <a:latin typeface="Arial" pitchFamily="34" charset="0"/>
            </a:endParaRPr>
          </a:p>
          <a:p>
            <a:r>
              <a:rPr lang="en-GB" altLang="en-US" smtClean="0">
                <a:latin typeface="Arial" pitchFamily="34" charset="0"/>
              </a:rPr>
              <a:t>During verification process of multiplication factor we compared our estimated no of GA’s in Public with HIPE and it was only 1.9% more then HIPE figures. This could be explained by the more robust method of data collection ie. done by anaesthetist prospectively rather then retrospectively by administrative staff.</a:t>
            </a:r>
            <a:endParaRPr lang="en-US" altLang="en-US" smtClean="0">
              <a:latin typeface="Arial" pitchFamily="34" charset="0"/>
            </a:endParaRPr>
          </a:p>
          <a:p>
            <a:endParaRPr lang="en-US" altLang="en-US" smtClean="0">
              <a:latin typeface="Arial" pitchFamily="34" charset="0"/>
            </a:endParaRPr>
          </a:p>
          <a:p>
            <a:r>
              <a:rPr lang="en-US" altLang="en-US" smtClean="0">
                <a:latin typeface="Arial" pitchFamily="34" charset="0"/>
              </a:rPr>
              <a:t>Straight onto “Whom” (again only looking at Public Hospitals)</a:t>
            </a:r>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D35A01C1-54BD-49E2-8211-3F4490CD74DA}" type="slidenum">
              <a:rPr lang="en-GB" altLang="en-US" sz="1200"/>
              <a:pPr eaLnBrk="1" hangingPunct="1"/>
              <a:t>61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2144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325798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43146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Tree>
    <p:extLst>
      <p:ext uri="{BB962C8B-B14F-4D97-AF65-F5344CB8AC3E}">
        <p14:creationId xmlns:p14="http://schemas.microsoft.com/office/powerpoint/2010/main" val="39545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28356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2697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41042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2990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4114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13550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pPr/>
              <a:t>10/11/2014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pPr/>
              <a:t>‹#›</a:t>
            </a:fld>
            <a:endParaRPr lang="en-GB"/>
          </a:p>
        </p:txBody>
      </p:sp>
    </p:spTree>
    <p:extLst>
      <p:ext uri="{BB962C8B-B14F-4D97-AF65-F5344CB8AC3E}">
        <p14:creationId xmlns:p14="http://schemas.microsoft.com/office/powerpoint/2010/main" val="20224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776"/>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5"/>
          <p:cNvSpPr txBox="1">
            <a:spLocks/>
          </p:cNvSpPr>
          <p:nvPr userDrawn="1"/>
        </p:nvSpPr>
        <p:spPr>
          <a:xfrm>
            <a:off x="6012160" y="184665"/>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
        <p:nvSpPr>
          <p:cNvPr id="8"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34985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46.png"/><Relationship Id="rId4" Type="http://schemas.openxmlformats.org/officeDocument/2006/relationships/oleObject" Target="../embeddings/Microsoft_Excel_97-2003_Worksheet1.xls"/></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7.png"/><Relationship Id="rId4" Type="http://schemas.openxmlformats.org/officeDocument/2006/relationships/oleObject" Target="../embeddings/Microsoft_Excel_97-2003_Worksheet2.xls"/></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8.png"/><Relationship Id="rId4" Type="http://schemas.openxmlformats.org/officeDocument/2006/relationships/oleObject" Target="../embeddings/Microsoft_Excel_97-2003_Worksheet3.xls"/></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0.png"/><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55.jpeg"/></Relationships>
</file>

<file path=ppt/slides/_rels/slide7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The NAP5 Activity Survey</a:t>
            </a:r>
          </a:p>
        </p:txBody>
      </p:sp>
      <p:sp>
        <p:nvSpPr>
          <p:cNvPr id="3" name="Subtitle 2"/>
          <p:cNvSpPr>
            <a:spLocks noGrp="1"/>
          </p:cNvSpPr>
          <p:nvPr>
            <p:ph type="subTitle" idx="1"/>
          </p:nvPr>
        </p:nvSpPr>
        <p:spPr/>
        <p:txBody>
          <a:bodyPr/>
          <a:lstStyle/>
          <a:p>
            <a:r>
              <a:rPr lang="en-GB" dirty="0" smtClean="0"/>
              <a:t>Mike Sury</a:t>
            </a:r>
          </a:p>
          <a:p>
            <a:r>
              <a:rPr lang="en-GB" dirty="0" smtClean="0"/>
              <a:t>September 2014</a:t>
            </a:r>
            <a:endParaRPr lang="en-GB" dirty="0"/>
          </a:p>
        </p:txBody>
      </p:sp>
    </p:spTree>
    <p:extLst>
      <p:ext uri="{BB962C8B-B14F-4D97-AF65-F5344CB8AC3E}">
        <p14:creationId xmlns:p14="http://schemas.microsoft.com/office/powerpoint/2010/main" val="12058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day</a:t>
            </a:r>
            <a:endParaRPr lang="en-GB"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28708"/>
            <a:ext cx="1656184" cy="480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051720" y="1954122"/>
            <a:ext cx="4824536" cy="4866848"/>
            <a:chOff x="0" y="0"/>
            <a:chExt cx="3192780" cy="3131820"/>
          </a:xfrm>
        </p:grpSpPr>
        <p:graphicFrame>
          <p:nvGraphicFramePr>
            <p:cNvPr id="6" name="Chart 5"/>
            <p:cNvGraphicFramePr>
              <a:graphicFrameLocks/>
            </p:cNvGraphicFramePr>
            <p:nvPr/>
          </p:nvGraphicFramePr>
          <p:xfrm>
            <a:off x="0" y="548640"/>
            <a:ext cx="3185160" cy="537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0" y="1097280"/>
            <a:ext cx="3185160" cy="537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0" y="1645920"/>
            <a:ext cx="3185160" cy="5372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nvGraphicFramePr>
          <p:xfrm>
            <a:off x="0" y="2194560"/>
            <a:ext cx="3185160" cy="800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nvGraphicFramePr>
          <p:xfrm>
            <a:off x="0" y="0"/>
            <a:ext cx="3185161" cy="5372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3640044704"/>
                </p:ext>
              </p:extLst>
            </p:nvPr>
          </p:nvGraphicFramePr>
          <p:xfrm>
            <a:off x="7620" y="2887980"/>
            <a:ext cx="3185160" cy="243840"/>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330482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day</a:t>
            </a:r>
            <a:endParaRPr lang="en-GB"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28708"/>
            <a:ext cx="1656184" cy="480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051720" y="1954122"/>
            <a:ext cx="4824536" cy="4866848"/>
            <a:chOff x="0" y="0"/>
            <a:chExt cx="3192780" cy="3131820"/>
          </a:xfrm>
        </p:grpSpPr>
        <p:graphicFrame>
          <p:nvGraphicFramePr>
            <p:cNvPr id="6" name="Chart 5"/>
            <p:cNvGraphicFramePr>
              <a:graphicFrameLocks/>
            </p:cNvGraphicFramePr>
            <p:nvPr>
              <p:extLst>
                <p:ext uri="{D42A27DB-BD31-4B8C-83A1-F6EECF244321}">
                  <p14:modId xmlns:p14="http://schemas.microsoft.com/office/powerpoint/2010/main" val="2054649226"/>
                </p:ext>
              </p:extLst>
            </p:nvPr>
          </p:nvGraphicFramePr>
          <p:xfrm>
            <a:off x="0" y="548640"/>
            <a:ext cx="3185160" cy="537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793877660"/>
                </p:ext>
              </p:extLst>
            </p:nvPr>
          </p:nvGraphicFramePr>
          <p:xfrm>
            <a:off x="0" y="1097280"/>
            <a:ext cx="3185160" cy="537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485714602"/>
                </p:ext>
              </p:extLst>
            </p:nvPr>
          </p:nvGraphicFramePr>
          <p:xfrm>
            <a:off x="0" y="1645920"/>
            <a:ext cx="3185160" cy="5372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091359316"/>
                </p:ext>
              </p:extLst>
            </p:nvPr>
          </p:nvGraphicFramePr>
          <p:xfrm>
            <a:off x="0" y="2194560"/>
            <a:ext cx="3185160" cy="800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921382335"/>
                </p:ext>
              </p:extLst>
            </p:nvPr>
          </p:nvGraphicFramePr>
          <p:xfrm>
            <a:off x="0" y="0"/>
            <a:ext cx="3185161" cy="5372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690297501"/>
                </p:ext>
              </p:extLst>
            </p:nvPr>
          </p:nvGraphicFramePr>
          <p:xfrm>
            <a:off x="7620" y="2887980"/>
            <a:ext cx="3185160" cy="243840"/>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56977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of day</a:t>
            </a:r>
            <a:endParaRPr lang="en-GB"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55576" y="1700808"/>
            <a:ext cx="7162373" cy="45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03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42"/>
          <p:cNvPicPr>
            <a:picLocks noChangeArrowheads="1"/>
          </p:cNvPicPr>
          <p:nvPr/>
        </p:nvPicPr>
        <p:blipFill>
          <a:blip r:embed="rId2" cstate="print">
            <a:extLst>
              <a:ext uri="{28A0092B-C50C-407E-A947-70E740481C1C}">
                <a14:useLocalDpi xmlns:a14="http://schemas.microsoft.com/office/drawing/2010/main" val="0"/>
              </a:ext>
            </a:extLst>
          </a:blip>
          <a:srcRect l="-3162" t="-5296" r="-36508" b="-3139"/>
          <a:stretch>
            <a:fillRect/>
          </a:stretch>
        </p:blipFill>
        <p:spPr bwMode="auto">
          <a:xfrm>
            <a:off x="899592" y="1930653"/>
            <a:ext cx="7344816" cy="439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Day of week &amp; ASA</a:t>
            </a:r>
            <a:endParaRPr lang="en-GB" dirty="0"/>
          </a:p>
        </p:txBody>
      </p:sp>
    </p:spTree>
    <p:extLst>
      <p:ext uri="{BB962C8B-B14F-4D97-AF65-F5344CB8AC3E}">
        <p14:creationId xmlns:p14="http://schemas.microsoft.com/office/powerpoint/2010/main" val="73166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hart 1"/>
          <p:cNvPicPr>
            <a:picLocks noChangeArrowheads="1"/>
          </p:cNvPicPr>
          <p:nvPr/>
        </p:nvPicPr>
        <p:blipFill>
          <a:blip r:embed="rId2" cstate="print">
            <a:extLst>
              <a:ext uri="{28A0092B-C50C-407E-A947-70E740481C1C}">
                <a14:useLocalDpi xmlns:a14="http://schemas.microsoft.com/office/drawing/2010/main" val="0"/>
              </a:ext>
            </a:extLst>
          </a:blip>
          <a:srcRect r="-69"/>
          <a:stretch>
            <a:fillRect/>
          </a:stretch>
        </p:blipFill>
        <p:spPr bwMode="auto">
          <a:xfrm>
            <a:off x="1115616" y="1907263"/>
            <a:ext cx="6696744"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Day of week &amp; Urgency</a:t>
            </a:r>
            <a:endParaRPr lang="en-GB" dirty="0"/>
          </a:p>
        </p:txBody>
      </p:sp>
    </p:spTree>
    <p:extLst>
      <p:ext uri="{BB962C8B-B14F-4D97-AF65-F5344CB8AC3E}">
        <p14:creationId xmlns:p14="http://schemas.microsoft.com/office/powerpoint/2010/main" val="1699166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75404"/>
            <a:ext cx="7200800" cy="490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lstStyle/>
          <a:p>
            <a:pPr algn="l"/>
            <a:r>
              <a:rPr lang="en-GB" dirty="0" smtClean="0"/>
              <a:t>Seniority of Anaesthetist</a:t>
            </a:r>
            <a:endParaRPr lang="en-GB" dirty="0"/>
          </a:p>
        </p:txBody>
      </p:sp>
    </p:spTree>
    <p:extLst>
      <p:ext uri="{BB962C8B-B14F-4D97-AF65-F5344CB8AC3E}">
        <p14:creationId xmlns:p14="http://schemas.microsoft.com/office/powerpoint/2010/main" val="177070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Seniority of Anaesthetist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43664"/>
            <a:ext cx="7632848" cy="484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85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Seniority of </a:t>
            </a:r>
            <a:r>
              <a:rPr lang="en-GB" dirty="0" smtClean="0"/>
              <a:t>Anaesthetist – </a:t>
            </a:r>
            <a:br>
              <a:rPr lang="en-GB" dirty="0" smtClean="0"/>
            </a:br>
            <a:r>
              <a:rPr lang="en-GB" dirty="0" smtClean="0"/>
              <a:t>obstetric</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256661" cy="469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07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ASA 4 &amp; 5</a:t>
            </a:r>
            <a:endParaRPr lang="en-GB" dirty="0"/>
          </a:p>
        </p:txBody>
      </p:sp>
      <p:sp>
        <p:nvSpPr>
          <p:cNvPr id="3" name="Content Placeholder 2"/>
          <p:cNvSpPr>
            <a:spLocks noGrp="1"/>
          </p:cNvSpPr>
          <p:nvPr>
            <p:ph idx="1"/>
          </p:nvPr>
        </p:nvSpPr>
        <p:spPr/>
        <p:txBody>
          <a:bodyPr/>
          <a:lstStyle/>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6192688" cy="509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437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Intended Conscious level (LOC)</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0110290"/>
              </p:ext>
            </p:extLst>
          </p:nvPr>
        </p:nvGraphicFramePr>
        <p:xfrm>
          <a:off x="1259632" y="2132856"/>
          <a:ext cx="6600057" cy="3024336"/>
        </p:xfrm>
        <a:graphic>
          <a:graphicData uri="http://schemas.openxmlformats.org/drawingml/2006/table">
            <a:tbl>
              <a:tblPr firstRow="1" bandRow="1">
                <a:tableStyleId>{5C22544A-7EE6-4342-B048-85BDC9FD1C3A}</a:tableStyleId>
              </a:tblPr>
              <a:tblGrid>
                <a:gridCol w="2200019"/>
                <a:gridCol w="2200019"/>
                <a:gridCol w="2200019"/>
              </a:tblGrid>
              <a:tr h="1008112">
                <a:tc>
                  <a:txBody>
                    <a:bodyPr/>
                    <a:lstStyle/>
                    <a:p>
                      <a:r>
                        <a:rPr lang="en-GB" sz="2800" dirty="0" smtClean="0"/>
                        <a:t>GA</a:t>
                      </a:r>
                      <a:endParaRPr lang="en-GB" sz="2800" dirty="0"/>
                    </a:p>
                  </a:txBody>
                  <a:tcPr/>
                </a:tc>
                <a:tc>
                  <a:txBody>
                    <a:bodyPr/>
                    <a:lstStyle/>
                    <a:p>
                      <a:r>
                        <a:rPr lang="en-GB" sz="2800" dirty="0" smtClean="0"/>
                        <a:t>2,766,600</a:t>
                      </a:r>
                      <a:endParaRPr lang="en-GB" sz="2800" dirty="0"/>
                    </a:p>
                  </a:txBody>
                  <a:tcPr/>
                </a:tc>
                <a:tc>
                  <a:txBody>
                    <a:bodyPr/>
                    <a:lstStyle/>
                    <a:p>
                      <a:r>
                        <a:rPr lang="en-GB" sz="2800" dirty="0" smtClean="0"/>
                        <a:t>76.9%</a:t>
                      </a:r>
                      <a:endParaRPr lang="en-GB" sz="2800" dirty="0"/>
                    </a:p>
                  </a:txBody>
                  <a:tcPr/>
                </a:tc>
              </a:tr>
              <a:tr h="1162242">
                <a:tc>
                  <a:txBody>
                    <a:bodyPr/>
                    <a:lstStyle/>
                    <a:p>
                      <a:r>
                        <a:rPr lang="en-GB" sz="2800" dirty="0" smtClean="0"/>
                        <a:t>Sedation (of any level) </a:t>
                      </a:r>
                      <a:endParaRPr lang="en-GB" sz="2800" dirty="0"/>
                    </a:p>
                  </a:txBody>
                  <a:tcPr/>
                </a:tc>
                <a:tc>
                  <a:txBody>
                    <a:bodyPr/>
                    <a:lstStyle/>
                    <a:p>
                      <a:r>
                        <a:rPr lang="en-GB" sz="2800" dirty="0" smtClean="0"/>
                        <a:t>308,800</a:t>
                      </a:r>
                      <a:endParaRPr lang="en-GB" sz="2800" dirty="0"/>
                    </a:p>
                  </a:txBody>
                  <a:tcPr/>
                </a:tc>
                <a:tc>
                  <a:txBody>
                    <a:bodyPr/>
                    <a:lstStyle/>
                    <a:p>
                      <a:r>
                        <a:rPr lang="en-GB" sz="2800" dirty="0" smtClean="0"/>
                        <a:t>8.6%</a:t>
                      </a:r>
                      <a:endParaRPr lang="en-GB" sz="2800" dirty="0"/>
                    </a:p>
                  </a:txBody>
                  <a:tcPr/>
                </a:tc>
              </a:tr>
              <a:tr h="853982">
                <a:tc>
                  <a:txBody>
                    <a:bodyPr/>
                    <a:lstStyle/>
                    <a:p>
                      <a:r>
                        <a:rPr lang="en-GB" sz="2800" dirty="0" smtClean="0"/>
                        <a:t>Awake</a:t>
                      </a:r>
                      <a:endParaRPr lang="en-GB" sz="2800" dirty="0"/>
                    </a:p>
                  </a:txBody>
                  <a:tcPr/>
                </a:tc>
                <a:tc>
                  <a:txBody>
                    <a:bodyPr/>
                    <a:lstStyle/>
                    <a:p>
                      <a:r>
                        <a:rPr lang="en-GB" sz="2800" dirty="0" smtClean="0"/>
                        <a:t>523,100</a:t>
                      </a:r>
                      <a:endParaRPr lang="en-GB" sz="2800" dirty="0"/>
                    </a:p>
                  </a:txBody>
                  <a:tcPr/>
                </a:tc>
                <a:tc>
                  <a:txBody>
                    <a:bodyPr/>
                    <a:lstStyle/>
                    <a:p>
                      <a:r>
                        <a:rPr lang="en-GB" sz="2800" dirty="0" smtClean="0"/>
                        <a:t>14.5%</a:t>
                      </a:r>
                      <a:endParaRPr lang="en-GB" sz="2800" dirty="0"/>
                    </a:p>
                  </a:txBody>
                  <a:tcPr/>
                </a:tc>
              </a:tr>
            </a:tbl>
          </a:graphicData>
        </a:graphic>
      </p:graphicFrame>
    </p:spTree>
    <p:extLst>
      <p:ext uri="{BB962C8B-B14F-4D97-AF65-F5344CB8AC3E}">
        <p14:creationId xmlns:p14="http://schemas.microsoft.com/office/powerpoint/2010/main" val="325781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estimates of activity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NAP4 estimated </a:t>
            </a:r>
            <a:r>
              <a:rPr lang="en-GB" dirty="0"/>
              <a:t>the number of general anaesthetics</a:t>
            </a:r>
          </a:p>
          <a:p>
            <a:pPr lvl="1"/>
            <a:r>
              <a:rPr lang="en-GB" u="sng" dirty="0" smtClean="0"/>
              <a:t>~ three million (2,872,600)</a:t>
            </a:r>
            <a:r>
              <a:rPr lang="en-GB" dirty="0"/>
              <a:t> per year </a:t>
            </a:r>
            <a:endParaRPr lang="en-GB" u="sng" dirty="0"/>
          </a:p>
        </p:txBody>
      </p:sp>
    </p:spTree>
    <p:extLst>
      <p:ext uri="{BB962C8B-B14F-4D97-AF65-F5344CB8AC3E}">
        <p14:creationId xmlns:p14="http://schemas.microsoft.com/office/powerpoint/2010/main" val="3912163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hart 1"/>
          <p:cNvPicPr>
            <a:picLocks noChangeArrowheads="1"/>
          </p:cNvPicPr>
          <p:nvPr/>
        </p:nvPicPr>
        <p:blipFill>
          <a:blip r:embed="rId2" cstate="print">
            <a:extLst>
              <a:ext uri="{28A0092B-C50C-407E-A947-70E740481C1C}">
                <a14:useLocalDpi xmlns:a14="http://schemas.microsoft.com/office/drawing/2010/main" val="0"/>
              </a:ext>
            </a:extLst>
          </a:blip>
          <a:srcRect b="-72"/>
          <a:stretch>
            <a:fillRect/>
          </a:stretch>
        </p:blipFill>
        <p:spPr bwMode="auto">
          <a:xfrm>
            <a:off x="179512" y="1562807"/>
            <a:ext cx="8784976"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Intended LOC</a:t>
            </a:r>
            <a:endParaRPr lang="en-GB" dirty="0"/>
          </a:p>
        </p:txBody>
      </p:sp>
    </p:spTree>
    <p:extLst>
      <p:ext uri="{BB962C8B-B14F-4D97-AF65-F5344CB8AC3E}">
        <p14:creationId xmlns:p14="http://schemas.microsoft.com/office/powerpoint/2010/main" val="2210518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hart 5"/>
          <p:cNvPicPr>
            <a:picLocks noChangeArrowheads="1"/>
          </p:cNvPicPr>
          <p:nvPr/>
        </p:nvPicPr>
        <p:blipFill>
          <a:blip r:embed="rId2" cstate="print">
            <a:extLst>
              <a:ext uri="{28A0092B-C50C-407E-A947-70E740481C1C}">
                <a14:useLocalDpi xmlns:a14="http://schemas.microsoft.com/office/drawing/2010/main" val="0"/>
              </a:ext>
            </a:extLst>
          </a:blip>
          <a:srcRect l="-2011" t="-3624" r="-6049" b="-5083"/>
          <a:stretch>
            <a:fillRect/>
          </a:stretch>
        </p:blipFill>
        <p:spPr bwMode="auto">
          <a:xfrm>
            <a:off x="971600" y="1876972"/>
            <a:ext cx="727280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67944" y="2564904"/>
            <a:ext cx="2592288" cy="369332"/>
          </a:xfrm>
          <a:prstGeom prst="rect">
            <a:avLst/>
          </a:prstGeom>
        </p:spPr>
        <p:txBody>
          <a:bodyPr wrap="square">
            <a:spAutoFit/>
          </a:bodyPr>
          <a:lstStyle/>
          <a:p>
            <a:r>
              <a:rPr lang="en-GB" b="1" dirty="0"/>
              <a:t>Sedation workload </a:t>
            </a:r>
          </a:p>
        </p:txBody>
      </p:sp>
      <p:sp>
        <p:nvSpPr>
          <p:cNvPr id="3" name="Title 2"/>
          <p:cNvSpPr>
            <a:spLocks noGrp="1"/>
          </p:cNvSpPr>
          <p:nvPr>
            <p:ph type="title"/>
          </p:nvPr>
        </p:nvSpPr>
        <p:spPr/>
        <p:txBody>
          <a:bodyPr/>
          <a:lstStyle/>
          <a:p>
            <a:r>
              <a:rPr lang="en-GB" dirty="0" smtClean="0"/>
              <a:t>Sedation (all levels)</a:t>
            </a:r>
            <a:endParaRPr lang="en-GB" dirty="0"/>
          </a:p>
        </p:txBody>
      </p:sp>
    </p:spTree>
    <p:extLst>
      <p:ext uri="{BB962C8B-B14F-4D97-AF65-F5344CB8AC3E}">
        <p14:creationId xmlns:p14="http://schemas.microsoft.com/office/powerpoint/2010/main" val="154281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Induction agent</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0919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780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Rapid Sequence Induction (RSI)</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09723"/>
            <a:ext cx="7690782" cy="433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578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Maintenance agent</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2406"/>
            <a:ext cx="8265497" cy="404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472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Nitrous oxide</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210" y="2132856"/>
            <a:ext cx="64484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286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airway device used </a:t>
            </a:r>
            <a:r>
              <a:rPr lang="en-GB" dirty="0" smtClean="0"/>
              <a:t>during GA</a:t>
            </a:r>
            <a:endParaRPr lang="en-GB" dirty="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1628800"/>
            <a:ext cx="8153703" cy="471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974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NMBs</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5"/>
            <a:ext cx="7070346" cy="499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327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DOA monitors </a:t>
            </a:r>
            <a:br>
              <a:rPr lang="en-GB" dirty="0" smtClean="0"/>
            </a:br>
            <a:r>
              <a:rPr lang="en-GB" dirty="0" smtClean="0"/>
              <a:t>during general </a:t>
            </a:r>
            <a:r>
              <a:rPr lang="en-GB" dirty="0"/>
              <a:t>anaesthesia</a:t>
            </a:r>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492896"/>
            <a:ext cx="9134614" cy="208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42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DOA monitoring: </a:t>
            </a:r>
            <a:br>
              <a:rPr lang="en-GB" dirty="0" smtClean="0"/>
            </a:br>
            <a:r>
              <a:rPr lang="en-GB" dirty="0" smtClean="0"/>
              <a:t>maintenance </a:t>
            </a:r>
            <a:r>
              <a:rPr lang="en-GB" dirty="0"/>
              <a:t>agent </a:t>
            </a:r>
            <a:r>
              <a:rPr lang="en-GB" dirty="0" smtClean="0"/>
              <a:t>and NMB</a:t>
            </a:r>
            <a:endParaRPr lang="en-GB" dirty="0"/>
          </a:p>
        </p:txBody>
      </p:sp>
      <p:sp>
        <p:nvSpPr>
          <p:cNvPr id="3" name="Content Placeholder 2"/>
          <p:cNvSpPr>
            <a:spLocks noGrp="1"/>
          </p:cNvSpPr>
          <p:nvPr>
            <p:ph idx="1"/>
          </p:nvPr>
        </p:nvSpPr>
        <p:spPr/>
        <p:txBody>
          <a:bodyPr/>
          <a:lstStyle/>
          <a:p>
            <a:endParaRPr lang="en-GB" dirty="0"/>
          </a:p>
        </p:txBody>
      </p:sp>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01" y="2852936"/>
            <a:ext cx="9028795" cy="160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219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Data collection methods</a:t>
            </a:r>
            <a:endParaRPr lang="en-GB" dirty="0"/>
          </a:p>
        </p:txBody>
      </p:sp>
      <p:sp>
        <p:nvSpPr>
          <p:cNvPr id="8" name="Content Placeholder 7"/>
          <p:cNvSpPr>
            <a:spLocks noGrp="1"/>
          </p:cNvSpPr>
          <p:nvPr>
            <p:ph sz="half" idx="1"/>
          </p:nvPr>
        </p:nvSpPr>
        <p:spPr>
          <a:xfrm>
            <a:off x="457200" y="1600200"/>
            <a:ext cx="4114800" cy="5429200"/>
          </a:xfrm>
        </p:spPr>
        <p:txBody>
          <a:bodyPr>
            <a:noAutofit/>
          </a:bodyPr>
          <a:lstStyle/>
          <a:p>
            <a:pPr marL="0" indent="0">
              <a:buNone/>
            </a:pPr>
            <a:r>
              <a:rPr lang="en-GB" dirty="0"/>
              <a:t>E</a:t>
            </a:r>
            <a:r>
              <a:rPr lang="en-GB" dirty="0" smtClean="0"/>
              <a:t>very patient over 2 days in September 2013</a:t>
            </a:r>
            <a:endParaRPr lang="en-GB" dirty="0"/>
          </a:p>
          <a:p>
            <a:pPr lvl="1"/>
            <a:r>
              <a:rPr lang="en-GB" dirty="0" smtClean="0"/>
              <a:t>Only </a:t>
            </a:r>
            <a:r>
              <a:rPr lang="en-GB" dirty="0"/>
              <a:t>NHS patients </a:t>
            </a:r>
            <a:r>
              <a:rPr lang="en-GB" dirty="0" smtClean="0"/>
              <a:t>in NHS hospitals </a:t>
            </a:r>
          </a:p>
          <a:p>
            <a:pPr lvl="1"/>
            <a:r>
              <a:rPr lang="en-GB" dirty="0"/>
              <a:t>A</a:t>
            </a:r>
            <a:r>
              <a:rPr lang="en-GB" dirty="0" smtClean="0"/>
              <a:t>ny </a:t>
            </a:r>
            <a:r>
              <a:rPr lang="en-GB" dirty="0"/>
              <a:t>surgical</a:t>
            </a:r>
            <a:r>
              <a:rPr lang="en-GB" dirty="0" smtClean="0"/>
              <a:t>, diagnostic </a:t>
            </a:r>
            <a:r>
              <a:rPr lang="en-GB" dirty="0"/>
              <a:t>or interventional </a:t>
            </a:r>
            <a:r>
              <a:rPr lang="en-GB" b="1" i="1" u="sng" dirty="0"/>
              <a:t>procedure</a:t>
            </a:r>
            <a:r>
              <a:rPr lang="en-GB" dirty="0"/>
              <a:t> where </a:t>
            </a:r>
            <a:r>
              <a:rPr lang="en-GB" dirty="0" smtClean="0"/>
              <a:t>an anaesthetist </a:t>
            </a:r>
            <a:r>
              <a:rPr lang="en-GB" dirty="0"/>
              <a:t>(of any grade) was responsible </a:t>
            </a:r>
            <a:r>
              <a:rPr lang="en-GB" dirty="0" smtClean="0"/>
              <a:t>for patient care</a:t>
            </a:r>
          </a:p>
          <a:p>
            <a:pPr lvl="1"/>
            <a:r>
              <a:rPr lang="en-GB" dirty="0" smtClean="0"/>
              <a:t>Any location (ICU, ED, Radiology, Delivery Ward)</a:t>
            </a:r>
          </a:p>
        </p:txBody>
      </p:sp>
      <p:pic>
        <p:nvPicPr>
          <p:cNvPr id="11"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995387" cy="560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08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4 learning points:</a:t>
            </a:r>
            <a:endParaRPr lang="en-GB" sz="3600" dirty="0"/>
          </a:p>
        </p:txBody>
      </p:sp>
      <p:sp>
        <p:nvSpPr>
          <p:cNvPr id="3" name="Content Placeholder 2"/>
          <p:cNvSpPr>
            <a:spLocks noGrp="1"/>
          </p:cNvSpPr>
          <p:nvPr>
            <p:ph idx="1"/>
          </p:nvPr>
        </p:nvSpPr>
        <p:spPr/>
        <p:txBody>
          <a:bodyPr>
            <a:normAutofit/>
          </a:bodyPr>
          <a:lstStyle/>
          <a:p>
            <a:pPr marL="0" indent="0">
              <a:buNone/>
            </a:pPr>
            <a:r>
              <a:rPr lang="en-GB" dirty="0"/>
              <a:t>“most comprehensive </a:t>
            </a:r>
            <a:r>
              <a:rPr lang="en-GB" dirty="0" smtClean="0"/>
              <a:t>national picture </a:t>
            </a:r>
            <a:r>
              <a:rPr lang="en-GB" dirty="0"/>
              <a:t>of anaesthesia practice to date</a:t>
            </a:r>
            <a:r>
              <a:rPr lang="en-GB" dirty="0" smtClean="0"/>
              <a:t>”</a:t>
            </a:r>
          </a:p>
          <a:p>
            <a:pPr marL="514350" indent="-514350">
              <a:buFont typeface="+mj-lt"/>
              <a:buAutoNum type="arabicPeriod"/>
            </a:pPr>
            <a:r>
              <a:rPr lang="en-GB" dirty="0" smtClean="0"/>
              <a:t>NHS anaesthetists deliver </a:t>
            </a:r>
            <a:r>
              <a:rPr lang="en-GB" dirty="0"/>
              <a:t>approximately ~2.8 million </a:t>
            </a:r>
            <a:r>
              <a:rPr lang="en-GB" dirty="0" smtClean="0"/>
              <a:t>general anaesthetics </a:t>
            </a:r>
            <a:r>
              <a:rPr lang="en-GB" dirty="0"/>
              <a:t>in a </a:t>
            </a:r>
            <a:r>
              <a:rPr lang="en-GB" dirty="0" smtClean="0"/>
              <a:t>year</a:t>
            </a:r>
          </a:p>
          <a:p>
            <a:pPr marL="514350" indent="-514350">
              <a:buFont typeface="+mj-lt"/>
              <a:buAutoNum type="arabicPeriod"/>
            </a:pPr>
            <a:r>
              <a:rPr lang="en-GB" dirty="0" smtClean="0"/>
              <a:t>Non-GA ~ 25</a:t>
            </a:r>
            <a:r>
              <a:rPr lang="en-GB" dirty="0"/>
              <a:t>% </a:t>
            </a:r>
            <a:r>
              <a:rPr lang="en-GB" dirty="0" smtClean="0"/>
              <a:t>of total activity</a:t>
            </a:r>
          </a:p>
        </p:txBody>
      </p:sp>
    </p:spTree>
    <p:extLst>
      <p:ext uri="{BB962C8B-B14F-4D97-AF65-F5344CB8AC3E}">
        <p14:creationId xmlns:p14="http://schemas.microsoft.com/office/powerpoint/2010/main" val="1947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consultant presence</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3"/>
            </a:pPr>
            <a:r>
              <a:rPr lang="en-GB" dirty="0" smtClean="0"/>
              <a:t>Majority </a:t>
            </a:r>
            <a:r>
              <a:rPr lang="en-GB" dirty="0"/>
              <a:t>of patients </a:t>
            </a:r>
            <a:r>
              <a:rPr lang="en-GB" dirty="0" smtClean="0"/>
              <a:t>are managed </a:t>
            </a:r>
            <a:r>
              <a:rPr lang="en-GB" dirty="0"/>
              <a:t>by consultants, irrespective of </a:t>
            </a:r>
            <a:r>
              <a:rPr lang="en-GB" dirty="0" smtClean="0"/>
              <a:t>the patient’s </a:t>
            </a:r>
            <a:r>
              <a:rPr lang="en-GB" dirty="0"/>
              <a:t>ASA grade</a:t>
            </a:r>
            <a:r>
              <a:rPr lang="en-GB" dirty="0" smtClean="0"/>
              <a:t>.</a:t>
            </a:r>
          </a:p>
          <a:p>
            <a:pPr marL="514350" indent="-514350">
              <a:buFont typeface="+mj-lt"/>
              <a:buAutoNum type="arabicPeriod" startAt="3"/>
            </a:pPr>
            <a:endParaRPr lang="en-GB" dirty="0" smtClean="0"/>
          </a:p>
          <a:p>
            <a:pPr marL="514350" indent="-514350">
              <a:buFont typeface="+mj-lt"/>
              <a:buAutoNum type="arabicPeriod" startAt="3"/>
            </a:pPr>
            <a:r>
              <a:rPr lang="en-GB" dirty="0" smtClean="0"/>
              <a:t>BUT </a:t>
            </a:r>
            <a:r>
              <a:rPr lang="en-GB" dirty="0"/>
              <a:t>consultants were present in </a:t>
            </a:r>
            <a:endParaRPr lang="en-GB" dirty="0" smtClean="0"/>
          </a:p>
          <a:p>
            <a:pPr lvl="1"/>
            <a:r>
              <a:rPr lang="en-GB" dirty="0" smtClean="0"/>
              <a:t>57% of urgent and immediate cases</a:t>
            </a:r>
          </a:p>
          <a:p>
            <a:pPr lvl="1"/>
            <a:r>
              <a:rPr lang="en-GB" dirty="0" smtClean="0"/>
              <a:t>26% of category </a:t>
            </a:r>
            <a:r>
              <a:rPr lang="en-GB" dirty="0"/>
              <a:t>1 and 2 Caesarean </a:t>
            </a:r>
            <a:r>
              <a:rPr lang="en-GB" dirty="0" smtClean="0"/>
              <a:t>sections</a:t>
            </a:r>
          </a:p>
          <a:p>
            <a:pPr lvl="1"/>
            <a:r>
              <a:rPr lang="en-GB" dirty="0" smtClean="0"/>
              <a:t>For ASA 4 and 5 cases</a:t>
            </a:r>
          </a:p>
          <a:p>
            <a:pPr lvl="2"/>
            <a:r>
              <a:rPr lang="en-GB" dirty="0" smtClean="0"/>
              <a:t>50% outside daytime hours v 80% during </a:t>
            </a:r>
            <a:r>
              <a:rPr lang="en-GB" dirty="0"/>
              <a:t>the </a:t>
            </a:r>
            <a:r>
              <a:rPr lang="en-GB" dirty="0" smtClean="0"/>
              <a:t>daytime</a:t>
            </a:r>
          </a:p>
          <a:p>
            <a:pPr lvl="2"/>
            <a:r>
              <a:rPr lang="en-GB" dirty="0" smtClean="0"/>
              <a:t>47</a:t>
            </a:r>
            <a:r>
              <a:rPr lang="en-GB" dirty="0"/>
              <a:t>% during </a:t>
            </a:r>
            <a:r>
              <a:rPr lang="en-GB" dirty="0" smtClean="0"/>
              <a:t>weekends v 70</a:t>
            </a:r>
            <a:r>
              <a:rPr lang="en-GB" dirty="0"/>
              <a:t>% at other times of the </a:t>
            </a:r>
            <a:r>
              <a:rPr lang="en-GB" dirty="0" smtClean="0"/>
              <a:t>week</a:t>
            </a:r>
          </a:p>
          <a:p>
            <a:endParaRPr lang="en-GB" dirty="0"/>
          </a:p>
        </p:txBody>
      </p:sp>
    </p:spTree>
    <p:extLst>
      <p:ext uri="{BB962C8B-B14F-4D97-AF65-F5344CB8AC3E}">
        <p14:creationId xmlns:p14="http://schemas.microsoft.com/office/powerpoint/2010/main" val="15290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sp>
        <p:nvSpPr>
          <p:cNvPr id="3" name="Content Placeholder 2"/>
          <p:cNvSpPr>
            <a:spLocks noGrp="1"/>
          </p:cNvSpPr>
          <p:nvPr>
            <p:ph idx="1"/>
          </p:nvPr>
        </p:nvSpPr>
        <p:spPr/>
        <p:txBody>
          <a:bodyPr>
            <a:normAutofit/>
          </a:bodyPr>
          <a:lstStyle/>
          <a:p>
            <a:r>
              <a:rPr lang="en-GB" dirty="0"/>
              <a:t>In planning an anaesthetic service for a </a:t>
            </a:r>
            <a:r>
              <a:rPr lang="en-GB" dirty="0" smtClean="0"/>
              <a:t>large population</a:t>
            </a:r>
            <a:r>
              <a:rPr lang="en-GB" dirty="0"/>
              <a:t>, datasets such as ours are likely to </a:t>
            </a:r>
            <a:r>
              <a:rPr lang="en-GB" dirty="0" smtClean="0"/>
              <a:t>be valuable.</a:t>
            </a:r>
          </a:p>
          <a:p>
            <a:r>
              <a:rPr lang="en-GB" dirty="0" smtClean="0"/>
              <a:t>If major changes </a:t>
            </a:r>
            <a:r>
              <a:rPr lang="en-GB" dirty="0"/>
              <a:t>in anaesthesia are planned, we </a:t>
            </a:r>
            <a:r>
              <a:rPr lang="en-GB" dirty="0" smtClean="0"/>
              <a:t>propose that </a:t>
            </a:r>
            <a:r>
              <a:rPr lang="en-GB" dirty="0"/>
              <a:t>another census should be undertaken </a:t>
            </a:r>
            <a:r>
              <a:rPr lang="en-GB" dirty="0" smtClean="0"/>
              <a:t>to determine </a:t>
            </a:r>
            <a:r>
              <a:rPr lang="en-GB" dirty="0"/>
              <a:t>its effects</a:t>
            </a:r>
          </a:p>
        </p:txBody>
      </p:sp>
    </p:spTree>
    <p:extLst>
      <p:ext uri="{BB962C8B-B14F-4D97-AF65-F5344CB8AC3E}">
        <p14:creationId xmlns:p14="http://schemas.microsoft.com/office/powerpoint/2010/main" val="4336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64484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Location of induction</a:t>
            </a:r>
            <a:endParaRPr lang="en-GB" dirty="0"/>
          </a:p>
        </p:txBody>
      </p:sp>
    </p:spTree>
    <p:extLst>
      <p:ext uri="{BB962C8B-B14F-4D97-AF65-F5344CB8AC3E}">
        <p14:creationId xmlns:p14="http://schemas.microsoft.com/office/powerpoint/2010/main" val="3427555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Obesity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299359" cy="427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511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21756"/>
            <a:ext cx="6590944" cy="399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Results </a:t>
            </a:r>
            <a:endParaRPr lang="en-GB" dirty="0"/>
          </a:p>
        </p:txBody>
      </p:sp>
      <p:sp>
        <p:nvSpPr>
          <p:cNvPr id="3" name="Content Placeholder 2"/>
          <p:cNvSpPr>
            <a:spLocks noGrp="1"/>
          </p:cNvSpPr>
          <p:nvPr>
            <p:ph sz="half" idx="1"/>
          </p:nvPr>
        </p:nvSpPr>
        <p:spPr>
          <a:xfrm>
            <a:off x="2553231" y="1628800"/>
            <a:ext cx="4028256" cy="3489251"/>
          </a:xfrm>
        </p:spPr>
        <p:txBody>
          <a:bodyPr>
            <a:normAutofit/>
          </a:bodyPr>
          <a:lstStyle/>
          <a:p>
            <a:pPr marL="0" indent="0">
              <a:buNone/>
            </a:pPr>
            <a:r>
              <a:rPr lang="en-GB" dirty="0"/>
              <a:t>All 267 LCs took part in the </a:t>
            </a:r>
            <a:r>
              <a:rPr lang="en-GB" dirty="0" smtClean="0"/>
              <a:t>survey</a:t>
            </a:r>
          </a:p>
          <a:p>
            <a:pPr lvl="1"/>
            <a:r>
              <a:rPr lang="en-GB" dirty="0" smtClean="0"/>
              <a:t>median return rate 98%</a:t>
            </a:r>
          </a:p>
          <a:p>
            <a:pPr marL="0" indent="0">
              <a:buNone/>
            </a:pPr>
            <a:endParaRPr lang="en-GB" dirty="0" smtClean="0"/>
          </a:p>
        </p:txBody>
      </p:sp>
    </p:spTree>
    <p:extLst>
      <p:ext uri="{BB962C8B-B14F-4D97-AF65-F5344CB8AC3E}">
        <p14:creationId xmlns:p14="http://schemas.microsoft.com/office/powerpoint/2010/main" val="277711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The Baseline Surveys</a:t>
            </a:r>
            <a:endParaRPr lang="en-GB" b="1"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147846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Methods</a:t>
            </a:r>
            <a:endParaRPr lang="en-GB" b="1"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GB" dirty="0" smtClean="0"/>
              <a:t>Survey</a:t>
            </a:r>
          </a:p>
          <a:p>
            <a:pPr marL="0" indent="0">
              <a:buNone/>
            </a:pPr>
            <a:r>
              <a:rPr lang="en-GB" dirty="0" smtClean="0"/>
              <a:t>Conducted to guide main project</a:t>
            </a:r>
          </a:p>
          <a:p>
            <a:pPr marL="0" indent="0">
              <a:buNone/>
            </a:pPr>
            <a:r>
              <a:rPr lang="en-GB" dirty="0" smtClean="0"/>
              <a:t>Conducted in 2012</a:t>
            </a:r>
          </a:p>
          <a:p>
            <a:pPr marL="0" indent="0">
              <a:buNone/>
            </a:pPr>
            <a:r>
              <a:rPr lang="en-GB" dirty="0" smtClean="0"/>
              <a:t>All UK consultants &amp; SAS doctors </a:t>
            </a:r>
            <a:r>
              <a:rPr lang="en-GB" dirty="0" smtClean="0"/>
              <a:t>asked about          their </a:t>
            </a:r>
            <a:r>
              <a:rPr lang="en-GB" dirty="0" smtClean="0"/>
              <a:t>experience of </a:t>
            </a:r>
            <a:r>
              <a:rPr lang="en-GB" b="1" u="sng" dirty="0" smtClean="0"/>
              <a:t>new</a:t>
            </a:r>
            <a:r>
              <a:rPr lang="en-GB" dirty="0" smtClean="0"/>
              <a:t> AAGA cases during 2011</a:t>
            </a:r>
          </a:p>
          <a:p>
            <a:pPr marL="0" indent="0">
              <a:buNone/>
            </a:pPr>
            <a:r>
              <a:rPr lang="en-GB" dirty="0" smtClean="0"/>
              <a:t>Survey co-ordinated by LCs</a:t>
            </a:r>
          </a:p>
          <a:p>
            <a:pPr marL="0" indent="0">
              <a:buNone/>
            </a:pPr>
            <a:r>
              <a:rPr lang="en-GB" dirty="0" smtClean="0"/>
              <a:t>Published BJA &amp; Anaesthesia 2013</a:t>
            </a:r>
            <a:endParaRPr lang="en-GB" dirty="0"/>
          </a:p>
        </p:txBody>
      </p:sp>
    </p:spTree>
    <p:extLst>
      <p:ext uri="{BB962C8B-B14F-4D97-AF65-F5344CB8AC3E}">
        <p14:creationId xmlns:p14="http://schemas.microsoft.com/office/powerpoint/2010/main" val="1959596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Results</a:t>
            </a:r>
            <a:endParaRPr lang="en-GB" b="1" dirty="0"/>
          </a:p>
        </p:txBody>
      </p:sp>
      <p:sp>
        <p:nvSpPr>
          <p:cNvPr id="3" name="Content Placeholder 2"/>
          <p:cNvSpPr>
            <a:spLocks noGrp="1"/>
          </p:cNvSpPr>
          <p:nvPr>
            <p:ph idx="1"/>
          </p:nvPr>
        </p:nvSpPr>
        <p:spPr/>
        <p:txBody>
          <a:bodyPr/>
          <a:lstStyle/>
          <a:p>
            <a:r>
              <a:rPr lang="en-GB" dirty="0" smtClean="0"/>
              <a:t>7140 consultants</a:t>
            </a:r>
          </a:p>
          <a:p>
            <a:r>
              <a:rPr lang="en-GB" dirty="0" smtClean="0"/>
              <a:t>5951 SAS</a:t>
            </a:r>
          </a:p>
          <a:p>
            <a:r>
              <a:rPr lang="en-GB" dirty="0" smtClean="0"/>
              <a:t>265 centres</a:t>
            </a:r>
          </a:p>
          <a:p>
            <a:r>
              <a:rPr lang="en-GB" dirty="0" smtClean="0"/>
              <a:t>82% response rate (staff)</a:t>
            </a:r>
          </a:p>
          <a:p>
            <a:r>
              <a:rPr lang="en-GB" dirty="0" smtClean="0"/>
              <a:t>100% response rate (centre)</a:t>
            </a:r>
          </a:p>
          <a:p>
            <a:r>
              <a:rPr lang="en-GB" dirty="0" smtClean="0"/>
              <a:t>Demography of dept size, yrs experience – not to be discussed here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153 new AAGA cases</a:t>
            </a:r>
          </a:p>
          <a:p>
            <a:pPr marL="0" indent="0">
              <a:buNone/>
            </a:pPr>
            <a:r>
              <a:rPr lang="en-GB" dirty="0" smtClean="0"/>
              <a:t>Using NAP4 denominator = incidence </a:t>
            </a:r>
          </a:p>
          <a:p>
            <a:pPr>
              <a:buNone/>
            </a:pPr>
            <a:r>
              <a:rPr lang="en-GB" dirty="0" smtClean="0"/>
              <a:t>~1: 15,000</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549749"/>
            <a:ext cx="7969810" cy="2975595"/>
          </a:xfrm>
          <a:prstGeom prst="rect">
            <a:avLst/>
          </a:prstGeom>
          <a:noFill/>
          <a:ln w="9525">
            <a:noFill/>
            <a:miter lim="800000"/>
            <a:headEnd/>
            <a:tailEnd/>
          </a:ln>
        </p:spPr>
      </p:pic>
      <p:sp>
        <p:nvSpPr>
          <p:cNvPr id="6" name="Rectangle 5"/>
          <p:cNvSpPr/>
          <p:nvPr/>
        </p:nvSpPr>
        <p:spPr>
          <a:xfrm>
            <a:off x="755576" y="5301208"/>
            <a:ext cx="5400600" cy="864096"/>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pic>
        <p:nvPicPr>
          <p:cNvPr id="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1403648" y="27020"/>
            <a:ext cx="4980948"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081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Histogram by anaesthetist in career</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7416824" cy="5142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Histogram by centre for year</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50279"/>
            <a:ext cx="7200800" cy="5207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of AAGA cases</a:t>
            </a:r>
            <a:endParaRPr lang="en-GB" dirty="0"/>
          </a:p>
        </p:txBody>
      </p:sp>
      <p:sp>
        <p:nvSpPr>
          <p:cNvPr id="3" name="Content Placeholder 2"/>
          <p:cNvSpPr>
            <a:spLocks noGrp="1"/>
          </p:cNvSpPr>
          <p:nvPr>
            <p:ph idx="1"/>
          </p:nvPr>
        </p:nvSpPr>
        <p:spPr/>
        <p:txBody>
          <a:bodyPr/>
          <a:lstStyle/>
          <a:p>
            <a:pPr marL="0" indent="0">
              <a:buNone/>
            </a:pPr>
            <a:r>
              <a:rPr lang="en-GB" dirty="0" smtClean="0"/>
              <a:t>Most in young/middle age adults…(but no denominator)</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636912"/>
            <a:ext cx="6305153" cy="4457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of AAGA</a:t>
            </a:r>
            <a:endParaRPr lang="en-GB" dirty="0"/>
          </a:p>
        </p:txBody>
      </p:sp>
      <p:sp>
        <p:nvSpPr>
          <p:cNvPr id="3" name="Content Placeholder 2"/>
          <p:cNvSpPr>
            <a:spLocks noGrp="1"/>
          </p:cNvSpPr>
          <p:nvPr>
            <p:ph idx="1"/>
          </p:nvPr>
        </p:nvSpPr>
        <p:spPr/>
        <p:txBody>
          <a:bodyPr/>
          <a:lstStyle/>
          <a:p>
            <a:pPr marL="0" indent="0">
              <a:buNone/>
            </a:pPr>
            <a:r>
              <a:rPr lang="en-GB" dirty="0" smtClean="0"/>
              <a:t>Most in ‘dynamic’ phases of anaesthesia</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04864"/>
            <a:ext cx="6455876"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 of AAGA</a:t>
            </a:r>
            <a:endParaRPr lang="en-GB" dirty="0"/>
          </a:p>
        </p:txBody>
      </p:sp>
      <p:sp>
        <p:nvSpPr>
          <p:cNvPr id="3" name="Content Placeholder 2"/>
          <p:cNvSpPr>
            <a:spLocks noGrp="1"/>
          </p:cNvSpPr>
          <p:nvPr>
            <p:ph idx="1"/>
          </p:nvPr>
        </p:nvSpPr>
        <p:spPr/>
        <p:txBody>
          <a:bodyPr/>
          <a:lstStyle/>
          <a:p>
            <a:pPr marL="0" indent="0">
              <a:buNone/>
            </a:pPr>
            <a:r>
              <a:rPr lang="en-GB" dirty="0" smtClean="0"/>
              <a:t>A minority distressed or in pain</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070246"/>
            <a:ext cx="6490320" cy="4787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Pain/distress more likely during surgery than other phases</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800350"/>
            <a:ext cx="5591175"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Use of DOA monitoring</a:t>
            </a:r>
            <a:endParaRPr lang="en-GB" b="1" dirty="0"/>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64816"/>
            <a:ext cx="1853555" cy="28660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006" y="2780928"/>
            <a:ext cx="5064842" cy="267224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02" y="3861048"/>
            <a:ext cx="8162414" cy="23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Policies for preventing/managing AAGA</a:t>
            </a:r>
            <a:endParaRPr lang="en-GB" b="1" dirty="0"/>
          </a:p>
        </p:txBody>
      </p:sp>
      <p:sp>
        <p:nvSpPr>
          <p:cNvPr id="3" name="Content Placeholder 2"/>
          <p:cNvSpPr>
            <a:spLocks noGrp="1"/>
          </p:cNvSpPr>
          <p:nvPr>
            <p:ph idx="1"/>
          </p:nvPr>
        </p:nvSpPr>
        <p:spPr/>
        <p:txBody>
          <a:bodyPr/>
          <a:lstStyle/>
          <a:p>
            <a:endParaRPr lang="en-GB" dirty="0" smtClean="0"/>
          </a:p>
          <a:p>
            <a:endParaRPr lang="en-GB" dirty="0" smtClean="0"/>
          </a:p>
          <a:p>
            <a:pPr marL="0" indent="0">
              <a:buNone/>
            </a:pPr>
            <a:r>
              <a:rPr lang="en-GB" dirty="0" smtClean="0"/>
              <a:t>12/265 centres had any policy (4.5%)</a:t>
            </a:r>
          </a:p>
          <a:p>
            <a:endParaRPr lang="en-GB" dirty="0" smtClean="0"/>
          </a:p>
          <a:p>
            <a:pPr marL="0" indent="0">
              <a:buNone/>
            </a:pPr>
            <a:r>
              <a:rPr lang="en-GB" dirty="0" smtClean="0"/>
              <a:t>Some were general critical incident policies; many were mini-reviews of AAGA</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a:t>
            </a:r>
            <a:endParaRPr lang="en-GB" b="1" dirty="0"/>
          </a:p>
        </p:txBody>
      </p:sp>
      <p:sp>
        <p:nvSpPr>
          <p:cNvPr id="3" name="Content Placeholder 2"/>
          <p:cNvSpPr>
            <a:spLocks noGrp="1"/>
          </p:cNvSpPr>
          <p:nvPr>
            <p:ph idx="1"/>
          </p:nvPr>
        </p:nvSpPr>
        <p:spPr>
          <a:xfrm>
            <a:off x="457200" y="1600200"/>
            <a:ext cx="8229600" cy="5257800"/>
          </a:xfrm>
        </p:spPr>
        <p:txBody>
          <a:bodyPr>
            <a:normAutofit/>
          </a:bodyPr>
          <a:lstStyle/>
          <a:p>
            <a:r>
              <a:rPr lang="en-GB" dirty="0" smtClean="0"/>
              <a:t>Baseline survey helped us plan main study</a:t>
            </a:r>
          </a:p>
          <a:p>
            <a:r>
              <a:rPr lang="en-GB" dirty="0" smtClean="0"/>
              <a:t>Reports of AAGA very much rarer than Brice questioning incidence (1:15,000 </a:t>
            </a:r>
            <a:r>
              <a:rPr lang="en-GB" dirty="0" err="1" smtClean="0"/>
              <a:t>vs</a:t>
            </a:r>
            <a:r>
              <a:rPr lang="en-GB" dirty="0" smtClean="0"/>
              <a:t> 1:600)</a:t>
            </a:r>
          </a:p>
          <a:p>
            <a:r>
              <a:rPr lang="en-GB" dirty="0" smtClean="0"/>
              <a:t>Most patients middle-aged</a:t>
            </a:r>
          </a:p>
          <a:p>
            <a:r>
              <a:rPr lang="en-GB" dirty="0" smtClean="0"/>
              <a:t>Most AAGA during induction and emergence</a:t>
            </a:r>
          </a:p>
          <a:p>
            <a:r>
              <a:rPr lang="en-GB" dirty="0" smtClean="0"/>
              <a:t>Pain/distress not universal (and in the minority)</a:t>
            </a:r>
          </a:p>
          <a:p>
            <a:r>
              <a:rPr lang="en-GB" dirty="0" smtClean="0"/>
              <a:t>Pain/distress more common with AAGA during surgery</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8229600" cy="4997152"/>
          </a:xfrm>
        </p:spPr>
        <p:txBody>
          <a:bodyPr>
            <a:normAutofit/>
          </a:bodyPr>
          <a:lstStyle/>
          <a:p>
            <a:r>
              <a:rPr lang="en-GB" dirty="0" smtClean="0"/>
              <a:t>Complaints or legal action very rare (&lt;20% and &lt;10% of AAGA cases)</a:t>
            </a:r>
          </a:p>
          <a:p>
            <a:endParaRPr lang="en-GB" dirty="0" smtClean="0"/>
          </a:p>
          <a:p>
            <a:r>
              <a:rPr lang="en-GB" dirty="0" smtClean="0"/>
              <a:t>Only 2/3rds centres have DOA monitor</a:t>
            </a:r>
          </a:p>
          <a:p>
            <a:endParaRPr lang="en-GB" dirty="0" smtClean="0"/>
          </a:p>
          <a:p>
            <a:r>
              <a:rPr lang="en-GB" dirty="0" smtClean="0"/>
              <a:t>75% of anaesthetists never use DOA</a:t>
            </a:r>
          </a:p>
          <a:p>
            <a:endParaRPr lang="en-GB" dirty="0" smtClean="0"/>
          </a:p>
          <a:p>
            <a:r>
              <a:rPr lang="en-GB" dirty="0" smtClean="0"/>
              <a:t>&lt;5% centres have any relevant policies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Calculations</a:t>
            </a:r>
            <a:endParaRPr lang="en-GB" dirty="0"/>
          </a:p>
        </p:txBody>
      </p:sp>
      <p:sp>
        <p:nvSpPr>
          <p:cNvPr id="6" name="Content Placeholder 5"/>
          <p:cNvSpPr>
            <a:spLocks noGrp="1"/>
          </p:cNvSpPr>
          <p:nvPr>
            <p:ph idx="1"/>
          </p:nvPr>
        </p:nvSpPr>
        <p:spPr/>
        <p:txBody>
          <a:bodyPr>
            <a:normAutofit fontScale="92500" lnSpcReduction="20000"/>
          </a:bodyPr>
          <a:lstStyle/>
          <a:p>
            <a:r>
              <a:rPr lang="en-GB" dirty="0"/>
              <a:t>S</a:t>
            </a:r>
            <a:r>
              <a:rPr lang="en-GB" dirty="0" smtClean="0"/>
              <a:t>caling </a:t>
            </a:r>
            <a:r>
              <a:rPr lang="en-GB" dirty="0"/>
              <a:t>factor </a:t>
            </a:r>
            <a:r>
              <a:rPr lang="en-GB" dirty="0" smtClean="0"/>
              <a:t>from 3 components:</a:t>
            </a:r>
            <a:endParaRPr lang="en-GB" dirty="0"/>
          </a:p>
          <a:p>
            <a:pPr lvl="1"/>
            <a:r>
              <a:rPr lang="en-GB" dirty="0"/>
              <a:t>conversion of two days to a week (3.5</a:t>
            </a:r>
            <a:r>
              <a:rPr lang="en-GB" dirty="0" smtClean="0"/>
              <a:t>)</a:t>
            </a:r>
          </a:p>
          <a:p>
            <a:pPr lvl="1"/>
            <a:r>
              <a:rPr lang="en-GB" dirty="0" smtClean="0"/>
              <a:t>the number of </a:t>
            </a:r>
            <a:r>
              <a:rPr lang="en-GB" dirty="0"/>
              <a:t>working weeks in 2013 (</a:t>
            </a:r>
            <a:r>
              <a:rPr lang="en-GB" dirty="0" smtClean="0"/>
              <a:t>50.59)</a:t>
            </a:r>
            <a:endParaRPr lang="en-GB" dirty="0"/>
          </a:p>
          <a:p>
            <a:pPr lvl="1"/>
            <a:r>
              <a:rPr lang="en-GB" dirty="0" smtClean="0"/>
              <a:t>median </a:t>
            </a:r>
            <a:r>
              <a:rPr lang="en-GB" dirty="0"/>
              <a:t>return rate from LCs (0.98</a:t>
            </a:r>
            <a:r>
              <a:rPr lang="en-GB" dirty="0" smtClean="0"/>
              <a:t>)</a:t>
            </a:r>
            <a:endParaRPr lang="en-GB" dirty="0"/>
          </a:p>
          <a:p>
            <a:pPr lvl="1"/>
            <a:r>
              <a:rPr lang="en-GB" dirty="0" smtClean="0"/>
              <a:t>(</a:t>
            </a:r>
            <a:r>
              <a:rPr lang="en-GB" dirty="0"/>
              <a:t>3.5 x 50.59)/</a:t>
            </a:r>
            <a:r>
              <a:rPr lang="en-GB" dirty="0" smtClean="0"/>
              <a:t>0.98</a:t>
            </a:r>
            <a:r>
              <a:rPr lang="en-GB" dirty="0"/>
              <a:t> </a:t>
            </a:r>
            <a:r>
              <a:rPr lang="en-GB" dirty="0" smtClean="0"/>
              <a:t>= 180.68 </a:t>
            </a:r>
            <a:endParaRPr lang="en-GB" dirty="0"/>
          </a:p>
          <a:p>
            <a:r>
              <a:rPr lang="en-GB" dirty="0"/>
              <a:t>Annual caseload estimations were rounded </a:t>
            </a:r>
            <a:r>
              <a:rPr lang="en-GB" dirty="0" smtClean="0"/>
              <a:t>to the </a:t>
            </a:r>
            <a:r>
              <a:rPr lang="en-GB" dirty="0"/>
              <a:t>nearest 100. </a:t>
            </a:r>
            <a:endParaRPr lang="en-GB" dirty="0" smtClean="0"/>
          </a:p>
          <a:p>
            <a:pPr lvl="1"/>
            <a:r>
              <a:rPr lang="en-GB" dirty="0" smtClean="0"/>
              <a:t>NB an estimated </a:t>
            </a:r>
            <a:r>
              <a:rPr lang="en-GB" dirty="0"/>
              <a:t>annual caseload of 200 or 400 </a:t>
            </a:r>
            <a:r>
              <a:rPr lang="en-GB" dirty="0" smtClean="0"/>
              <a:t>represents 1 </a:t>
            </a:r>
            <a:r>
              <a:rPr lang="en-GB" dirty="0"/>
              <a:t>or 2 returns </a:t>
            </a:r>
            <a:r>
              <a:rPr lang="en-GB" dirty="0" smtClean="0"/>
              <a:t>respectively</a:t>
            </a:r>
          </a:p>
          <a:p>
            <a:r>
              <a:rPr lang="en-GB" dirty="0" smtClean="0"/>
              <a:t>All </a:t>
            </a:r>
            <a:r>
              <a:rPr lang="en-GB" dirty="0"/>
              <a:t>calculations were made using Microsoft Excel 2010 and the ‘PivotTable’ facility. </a:t>
            </a:r>
          </a:p>
          <a:p>
            <a:endParaRPr lang="en-GB" dirty="0"/>
          </a:p>
        </p:txBody>
      </p:sp>
    </p:spTree>
    <p:extLst>
      <p:ext uri="{BB962C8B-B14F-4D97-AF65-F5344CB8AC3E}">
        <p14:creationId xmlns:p14="http://schemas.microsoft.com/office/powerpoint/2010/main" val="2203340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Note these findings in light of main study</a:t>
            </a:r>
          </a:p>
          <a:p>
            <a:endParaRPr lang="en-GB" dirty="0" smtClean="0"/>
          </a:p>
          <a:p>
            <a:r>
              <a:rPr lang="en-GB" dirty="0" smtClean="0"/>
              <a:t>…will see little changed by main study; Baseline approach robust in main findings</a:t>
            </a:r>
          </a:p>
          <a:p>
            <a:endParaRPr lang="en-GB" dirty="0" smtClean="0"/>
          </a:p>
          <a:p>
            <a:endParaRPr lang="en-GB" dirty="0" smtClean="0"/>
          </a:p>
          <a:p>
            <a:r>
              <a:rPr lang="en-GB" dirty="0" smtClean="0"/>
              <a:t>END</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808"/>
            <a:ext cx="8804166" cy="1728192"/>
          </a:xfrm>
        </p:spPr>
        <p:txBody>
          <a:bodyPr>
            <a:noAutofit/>
          </a:bodyPr>
          <a:lstStyle/>
          <a:p>
            <a:r>
              <a:rPr lang="en-IE" sz="3200" dirty="0" smtClean="0">
                <a:latin typeface="Comic Sans MS" panose="030F0702030302020204" pitchFamily="66" charset="0"/>
              </a:rPr>
              <a:t>Dr Ellen O’Sullivan, Dublin</a:t>
            </a:r>
            <a:br>
              <a:rPr lang="en-IE" sz="3200" dirty="0" smtClean="0">
                <a:latin typeface="Comic Sans MS" panose="030F0702030302020204" pitchFamily="66" charset="0"/>
              </a:rPr>
            </a:br>
            <a:r>
              <a:rPr lang="en-IE" sz="3200" dirty="0" smtClean="0">
                <a:latin typeface="Comic Sans MS" panose="030F0702030302020204" pitchFamily="66" charset="0"/>
              </a:rPr>
              <a:t>President,</a:t>
            </a:r>
            <a:br>
              <a:rPr lang="en-IE" sz="3200" dirty="0" smtClean="0">
                <a:latin typeface="Comic Sans MS" panose="030F0702030302020204" pitchFamily="66" charset="0"/>
              </a:rPr>
            </a:br>
            <a:r>
              <a:rPr lang="en-IE" sz="3200" dirty="0" smtClean="0">
                <a:latin typeface="Comic Sans MS" panose="030F0702030302020204" pitchFamily="66" charset="0"/>
              </a:rPr>
              <a:t>College of Anaesthetists of Ireland</a:t>
            </a:r>
            <a:endParaRPr lang="en-IE" sz="3200" dirty="0">
              <a:latin typeface="Comic Sans MS" panose="030F0702030302020204" pitchFamily="66"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3" y="3356992"/>
            <a:ext cx="5026404" cy="307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descr="Crest"/>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107"/>
            <a:ext cx="2000263" cy="1500173"/>
          </a:xfrm>
          <a:prstGeom prst="rect">
            <a:avLst/>
          </a:prstGeom>
          <a:noFill/>
          <a:ln w="9525">
            <a:noFill/>
            <a:miter lim="800000"/>
            <a:headEnd/>
            <a:tailEnd/>
          </a:ln>
        </p:spPr>
      </p:pic>
    </p:spTree>
    <p:extLst>
      <p:ext uri="{BB962C8B-B14F-4D97-AF65-F5344CB8AC3E}">
        <p14:creationId xmlns:p14="http://schemas.microsoft.com/office/powerpoint/2010/main" val="4190267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omic Sans MS" panose="030F0702030302020204" pitchFamily="66" charset="0"/>
              </a:rPr>
              <a:t>Why is Ireland in NAP5?</a:t>
            </a:r>
            <a:endParaRPr lang="en-IE" dirty="0">
              <a:latin typeface="Comic Sans MS" panose="030F0702030302020204" pitchFamily="66" charset="0"/>
            </a:endParaRPr>
          </a:p>
        </p:txBody>
      </p:sp>
      <p:sp>
        <p:nvSpPr>
          <p:cNvPr id="6" name="Content Placeholder 5"/>
          <p:cNvSpPr>
            <a:spLocks noGrp="1"/>
          </p:cNvSpPr>
          <p:nvPr>
            <p:ph sz="half" idx="2"/>
          </p:nvPr>
        </p:nvSpPr>
        <p:spPr/>
        <p:txBody>
          <a:bodyPr>
            <a:normAutofit/>
          </a:bodyPr>
          <a:lstStyle/>
          <a:p>
            <a:pPr marL="0" indent="0">
              <a:buNone/>
            </a:pPr>
            <a:r>
              <a:rPr lang="en-IE" dirty="0"/>
              <a:t>Strong links with anaesthesia in UK through AAGBI &amp; RCOA </a:t>
            </a:r>
          </a:p>
          <a:p>
            <a:endParaRPr lang="en-IE" dirty="0"/>
          </a:p>
          <a:p>
            <a:pPr marL="0" indent="0">
              <a:buNone/>
            </a:pPr>
            <a:r>
              <a:rPr lang="en-IE" dirty="0"/>
              <a:t>Similarities re training /</a:t>
            </a:r>
            <a:r>
              <a:rPr lang="en-IE" dirty="0" smtClean="0"/>
              <a:t> examinations &amp; professional standards</a:t>
            </a:r>
          </a:p>
          <a:p>
            <a:pPr marL="0" indent="0">
              <a:buNone/>
            </a:pPr>
            <a:endParaRPr lang="en-IE" dirty="0" smtClean="0"/>
          </a:p>
          <a:p>
            <a:pPr marL="0" indent="0">
              <a:buNone/>
            </a:pPr>
            <a:r>
              <a:rPr lang="en-IE" dirty="0" smtClean="0"/>
              <a:t>BJA official journal of CAI</a:t>
            </a:r>
          </a:p>
          <a:p>
            <a:endParaRPr lang="en-IE" dirty="0"/>
          </a:p>
        </p:txBody>
      </p:sp>
      <p:pic>
        <p:nvPicPr>
          <p:cNvPr id="7" name="Picture 2" descr="C:\Users\president\Dropbox\Biiological Club\Crest for COA jpeg colour hi res.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2257552" cy="2050288"/>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43608" y="4509120"/>
            <a:ext cx="2088232" cy="1872208"/>
          </a:xfrm>
          <a:prstGeom prst="rect">
            <a:avLst/>
          </a:prstGeom>
          <a:ln>
            <a:solidFill>
              <a:schemeClr val="accent6"/>
            </a:solidFill>
            <a:miter lim="800000"/>
            <a:headEnd/>
            <a:tailEnd/>
          </a:ln>
        </p:spPr>
      </p:pic>
    </p:spTree>
    <p:extLst>
      <p:ext uri="{BB962C8B-B14F-4D97-AF65-F5344CB8AC3E}">
        <p14:creationId xmlns:p14="http://schemas.microsoft.com/office/powerpoint/2010/main" val="2447688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Why is Ireland in NAP5?</a:t>
            </a:r>
            <a:endParaRPr lang="en-GB" dirty="0">
              <a:latin typeface="Comic Sans MS" panose="030F0702030302020204" pitchFamily="66" charset="0"/>
            </a:endParaRPr>
          </a:p>
        </p:txBody>
      </p:sp>
      <p:sp>
        <p:nvSpPr>
          <p:cNvPr id="5" name="Content Placeholder 4"/>
          <p:cNvSpPr>
            <a:spLocks noGrp="1"/>
          </p:cNvSpPr>
          <p:nvPr>
            <p:ph sz="half" idx="1"/>
          </p:nvPr>
        </p:nvSpPr>
        <p:spPr>
          <a:xfrm>
            <a:off x="457200" y="1600200"/>
            <a:ext cx="5987008" cy="4525963"/>
          </a:xfrm>
          <a:solidFill>
            <a:schemeClr val="bg1"/>
          </a:solidFill>
          <a:ln>
            <a:solidFill>
              <a:schemeClr val="bg1"/>
            </a:solidFill>
          </a:ln>
        </p:spPr>
        <p:txBody>
          <a:bodyPr>
            <a:normAutofit/>
          </a:bodyPr>
          <a:lstStyle/>
          <a:p>
            <a:pPr marL="0" indent="0">
              <a:buNone/>
            </a:pPr>
            <a:r>
              <a:rPr lang="en-GB" dirty="0" smtClean="0">
                <a:solidFill>
                  <a:srgbClr val="FF0000"/>
                </a:solidFill>
                <a:latin typeface="Comic Sans MS" panose="030F0702030302020204" pitchFamily="66" charset="0"/>
              </a:rPr>
              <a:t>What we bring</a:t>
            </a:r>
          </a:p>
          <a:p>
            <a:r>
              <a:rPr lang="en-GB" dirty="0" smtClean="0"/>
              <a:t>Different </a:t>
            </a:r>
            <a:r>
              <a:rPr lang="en-GB" dirty="0" err="1" smtClean="0"/>
              <a:t>healthservice</a:t>
            </a:r>
            <a:r>
              <a:rPr lang="en-GB" dirty="0" smtClean="0"/>
              <a:t> structure</a:t>
            </a:r>
          </a:p>
          <a:p>
            <a:r>
              <a:rPr lang="en-GB" dirty="0" smtClean="0"/>
              <a:t>Private &amp; public mix</a:t>
            </a:r>
          </a:p>
          <a:p>
            <a:r>
              <a:rPr lang="en-GB" dirty="0" smtClean="0"/>
              <a:t>Different use of </a:t>
            </a:r>
            <a:r>
              <a:rPr lang="en-GB" dirty="0" err="1" smtClean="0"/>
              <a:t>DoA</a:t>
            </a:r>
            <a:r>
              <a:rPr lang="en-GB" dirty="0" smtClean="0"/>
              <a:t> monitors</a:t>
            </a:r>
          </a:p>
          <a:p>
            <a:r>
              <a:rPr lang="en-GB" dirty="0" smtClean="0"/>
              <a:t>Internationalisation</a:t>
            </a:r>
          </a:p>
          <a:p>
            <a:r>
              <a:rPr lang="en-GB" dirty="0" smtClean="0"/>
              <a:t>Validation of NAP5 UK methodology</a:t>
            </a:r>
          </a:p>
          <a:p>
            <a:r>
              <a:rPr lang="en-GB" dirty="0" err="1" smtClean="0"/>
              <a:t>Generalisability</a:t>
            </a:r>
            <a:endParaRPr lang="en-GB" dirty="0" smtClean="0"/>
          </a:p>
          <a:p>
            <a:r>
              <a:rPr lang="en-GB" dirty="0" smtClean="0"/>
              <a:t>Increased impact</a:t>
            </a:r>
            <a:endParaRPr lang="en-GB" dirty="0"/>
          </a:p>
        </p:txBody>
      </p:sp>
      <p:pic>
        <p:nvPicPr>
          <p:cNvPr id="7" name="Picture 15" descr="C:\Pictures\ire map\imagesM3V3ESC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0192" y="2348880"/>
            <a:ext cx="2664296" cy="3456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48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Why is Ireland in NAP5?</a:t>
            </a:r>
            <a:endParaRPr lang="en-GB" dirty="0">
              <a:latin typeface="Comic Sans MS" panose="030F0702030302020204" pitchFamily="66" charset="0"/>
            </a:endParaRPr>
          </a:p>
        </p:txBody>
      </p:sp>
      <p:sp>
        <p:nvSpPr>
          <p:cNvPr id="5" name="Content Placeholder 4"/>
          <p:cNvSpPr>
            <a:spLocks noGrp="1"/>
          </p:cNvSpPr>
          <p:nvPr>
            <p:ph sz="half" idx="1"/>
          </p:nvPr>
        </p:nvSpPr>
        <p:spPr>
          <a:xfrm>
            <a:off x="457200" y="1600200"/>
            <a:ext cx="5987008" cy="4525963"/>
          </a:xfrm>
        </p:spPr>
        <p:txBody>
          <a:bodyPr>
            <a:normAutofit lnSpcReduction="10000"/>
          </a:bodyPr>
          <a:lstStyle/>
          <a:p>
            <a:pPr marL="0" indent="0">
              <a:buNone/>
            </a:pPr>
            <a:r>
              <a:rPr lang="en-GB" dirty="0">
                <a:solidFill>
                  <a:srgbClr val="FF0000"/>
                </a:solidFill>
                <a:latin typeface="Comic Sans MS" panose="030F0702030302020204" pitchFamily="66" charset="0"/>
              </a:rPr>
              <a:t>What we </a:t>
            </a:r>
            <a:r>
              <a:rPr lang="en-GB" dirty="0" smtClean="0">
                <a:solidFill>
                  <a:srgbClr val="FF0000"/>
                </a:solidFill>
                <a:latin typeface="Comic Sans MS" panose="030F0702030302020204" pitchFamily="66" charset="0"/>
              </a:rPr>
              <a:t>get</a:t>
            </a:r>
            <a:endParaRPr lang="en-GB" dirty="0">
              <a:solidFill>
                <a:srgbClr val="FF0000"/>
              </a:solidFill>
              <a:latin typeface="Comic Sans MS" panose="030F0702030302020204" pitchFamily="66" charset="0"/>
            </a:endParaRPr>
          </a:p>
          <a:p>
            <a:r>
              <a:rPr lang="en-GB" dirty="0" smtClean="0"/>
              <a:t>First major audit in anaesthesia</a:t>
            </a:r>
          </a:p>
          <a:p>
            <a:r>
              <a:rPr lang="en-GB" dirty="0" smtClean="0"/>
              <a:t>Compare </a:t>
            </a:r>
            <a:r>
              <a:rPr lang="en-GB" dirty="0"/>
              <a:t>ourselves with UK</a:t>
            </a:r>
          </a:p>
          <a:p>
            <a:r>
              <a:rPr lang="en-GB" dirty="0"/>
              <a:t>Self </a:t>
            </a:r>
            <a:r>
              <a:rPr lang="en-GB" dirty="0" smtClean="0"/>
              <a:t>inquiry</a:t>
            </a:r>
          </a:p>
          <a:p>
            <a:r>
              <a:rPr lang="en-GB" dirty="0" smtClean="0"/>
              <a:t>Methodology </a:t>
            </a:r>
            <a:r>
              <a:rPr lang="en-GB" dirty="0"/>
              <a:t>and ‘raise our game’</a:t>
            </a:r>
          </a:p>
          <a:p>
            <a:r>
              <a:rPr lang="en-GB" dirty="0"/>
              <a:t>Analysis</a:t>
            </a:r>
          </a:p>
          <a:p>
            <a:r>
              <a:rPr lang="en-GB" dirty="0"/>
              <a:t>Reflection</a:t>
            </a:r>
          </a:p>
          <a:p>
            <a:r>
              <a:rPr lang="en-GB" dirty="0"/>
              <a:t>A chance for </a:t>
            </a:r>
            <a:r>
              <a:rPr lang="en-GB" dirty="0" smtClean="0"/>
              <a:t>action</a:t>
            </a:r>
          </a:p>
          <a:p>
            <a:r>
              <a:rPr lang="en-GB" dirty="0" smtClean="0"/>
              <a:t>Quality improvement</a:t>
            </a:r>
            <a:endParaRPr lang="en-GB" dirty="0"/>
          </a:p>
          <a:p>
            <a:pPr marL="0" indent="0">
              <a:buNone/>
            </a:pPr>
            <a:endParaRPr lang="en-GB" dirty="0"/>
          </a:p>
        </p:txBody>
      </p:sp>
      <p:pic>
        <p:nvPicPr>
          <p:cNvPr id="7" name="Picture 15" descr="C:\Pictures\ire map\imagesM3V3ESC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84168" y="2276872"/>
            <a:ext cx="2736304" cy="3357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01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12559030"/>
              </p:ext>
            </p:extLst>
          </p:nvPr>
        </p:nvGraphicFramePr>
        <p:xfrm>
          <a:off x="323528" y="1600870"/>
          <a:ext cx="712946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858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250016"/>
            <a:ext cx="8640960" cy="1281142"/>
          </a:xfrm>
        </p:spPr>
        <p:txBody>
          <a:bodyPr>
            <a:normAutofit/>
          </a:bodyPr>
          <a:lstStyle/>
          <a:p>
            <a:r>
              <a:rPr lang="en-GB" altLang="en-US" sz="3200" dirty="0" smtClean="0">
                <a:latin typeface="Comic Sans MS" panose="030F0702030302020204" pitchFamily="66" charset="0"/>
              </a:rPr>
              <a:t>Anaesthetic Activity Study</a:t>
            </a:r>
            <a:endParaRPr lang="en-GB" altLang="en-US" sz="3200" dirty="0">
              <a:latin typeface="Comic Sans MS" panose="030F0702030302020204" pitchFamily="66" charset="0"/>
            </a:endParaRPr>
          </a:p>
        </p:txBody>
      </p:sp>
      <p:sp>
        <p:nvSpPr>
          <p:cNvPr id="5123" name="Rectangle 3"/>
          <p:cNvSpPr>
            <a:spLocks noGrp="1" noChangeArrowheads="1"/>
          </p:cNvSpPr>
          <p:nvPr>
            <p:ph type="body" idx="1"/>
          </p:nvPr>
        </p:nvSpPr>
        <p:spPr/>
        <p:txBody>
          <a:bodyPr>
            <a:normAutofit/>
          </a:bodyPr>
          <a:lstStyle/>
          <a:p>
            <a:pPr marL="0" indent="0">
              <a:buNone/>
            </a:pPr>
            <a:endParaRPr lang="en-IE" dirty="0">
              <a:latin typeface="Calibri" pitchFamily="34" charset="0"/>
            </a:endParaRPr>
          </a:p>
          <a:p>
            <a:pPr marL="0" indent="0">
              <a:buNone/>
            </a:pPr>
            <a:r>
              <a:rPr lang="en-GB" dirty="0"/>
              <a:t>Denominator data for the </a:t>
            </a:r>
            <a:r>
              <a:rPr lang="en-GB" dirty="0" smtClean="0"/>
              <a:t>study</a:t>
            </a:r>
          </a:p>
          <a:p>
            <a:pPr marL="0" indent="0">
              <a:buNone/>
            </a:pPr>
            <a:endParaRPr lang="en-GB" dirty="0"/>
          </a:p>
          <a:p>
            <a:pPr marL="0" indent="0">
              <a:buNone/>
            </a:pPr>
            <a:r>
              <a:rPr lang="en-GB" dirty="0" smtClean="0"/>
              <a:t>Local </a:t>
            </a:r>
            <a:r>
              <a:rPr lang="en-GB" dirty="0"/>
              <a:t>Coordinators in 46 public &amp; 20 independent </a:t>
            </a:r>
            <a:r>
              <a:rPr lang="en-GB" dirty="0" smtClean="0"/>
              <a:t>hospitals-7days</a:t>
            </a:r>
          </a:p>
          <a:p>
            <a:pPr marL="0" indent="0">
              <a:buNone/>
            </a:pPr>
            <a:endParaRPr lang="en-GB" dirty="0"/>
          </a:p>
          <a:p>
            <a:pPr marL="0" indent="0">
              <a:buNone/>
            </a:pPr>
            <a:r>
              <a:rPr lang="en-GB" dirty="0"/>
              <a:t>Data =demographics, anaesthesia techniques, staffing, admission &amp; discharge </a:t>
            </a:r>
            <a:r>
              <a:rPr lang="en-GB" dirty="0" smtClean="0"/>
              <a:t>arrangements</a:t>
            </a:r>
          </a:p>
          <a:p>
            <a:pPr marL="0" indent="0">
              <a:buNone/>
            </a:pPr>
            <a:endParaRPr lang="en-GB" dirty="0" smtClean="0"/>
          </a:p>
          <a:p>
            <a:pPr lvl="1">
              <a:lnSpc>
                <a:spcPct val="90000"/>
              </a:lnSpc>
            </a:pPr>
            <a:endParaRPr lang="en-IE" altLang="en-US" dirty="0" smtClean="0">
              <a:latin typeface="Calibri" pitchFamily="34" charset="0"/>
            </a:endParaRPr>
          </a:p>
          <a:p>
            <a:pPr lvl="1">
              <a:lnSpc>
                <a:spcPct val="90000"/>
              </a:lnSpc>
            </a:pPr>
            <a:endParaRPr lang="en-GB" altLang="en-US" dirty="0">
              <a:latin typeface="Calibri" pitchFamily="34" charset="0"/>
            </a:endParaRPr>
          </a:p>
          <a:p>
            <a:pPr>
              <a:lnSpc>
                <a:spcPct val="90000"/>
              </a:lnSpc>
            </a:pPr>
            <a:endParaRPr lang="en-GB" altLang="en-US" dirty="0" smtClean="0">
              <a:latin typeface="Calibri" pitchFamily="34" charset="0"/>
            </a:endParaRPr>
          </a:p>
          <a:p>
            <a:pPr lvl="1">
              <a:lnSpc>
                <a:spcPct val="90000"/>
              </a:lnSpc>
            </a:pPr>
            <a:endParaRPr lang="en-GB" altLang="en-US" dirty="0">
              <a:solidFill>
                <a:schemeClr val="bg1"/>
              </a:solidFill>
              <a:latin typeface="Calibri" pitchFamily="34" charset="0"/>
            </a:endParaRPr>
          </a:p>
        </p:txBody>
      </p:sp>
      <p:pic>
        <p:nvPicPr>
          <p:cNvPr id="4" name="Picture 1" descr="Cres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1" y="0"/>
            <a:ext cx="2000263" cy="1500173"/>
          </a:xfrm>
          <a:prstGeom prst="rect">
            <a:avLst/>
          </a:prstGeom>
          <a:noFill/>
          <a:ln w="9525">
            <a:noFill/>
            <a:miter lim="800000"/>
            <a:headEnd/>
            <a:tailEnd/>
          </a:ln>
        </p:spPr>
      </p:pic>
    </p:spTree>
    <p:extLst>
      <p:ext uri="{BB962C8B-B14F-4D97-AF65-F5344CB8AC3E}">
        <p14:creationId xmlns:p14="http://schemas.microsoft.com/office/powerpoint/2010/main" val="1983346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Anaesthetic Activity Survey</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23528" y="1600200"/>
            <a:ext cx="8640960" cy="4853136"/>
          </a:xfrm>
        </p:spPr>
        <p:txBody>
          <a:bodyPr>
            <a:normAutofit fontScale="77500" lnSpcReduction="20000"/>
          </a:bodyPr>
          <a:lstStyle/>
          <a:p>
            <a:pPr marL="0" indent="0">
              <a:buNone/>
            </a:pPr>
            <a:r>
              <a:rPr lang="en-GB" dirty="0" smtClean="0"/>
              <a:t>Local Coordinators in 46 </a:t>
            </a:r>
            <a:r>
              <a:rPr lang="en-GB" dirty="0"/>
              <a:t>public </a:t>
            </a:r>
            <a:r>
              <a:rPr lang="en-GB" dirty="0" smtClean="0"/>
              <a:t>&amp; 20 independent hospitals</a:t>
            </a:r>
          </a:p>
          <a:p>
            <a:pPr marL="0" indent="0">
              <a:buNone/>
            </a:pPr>
            <a:endParaRPr lang="en-GB" dirty="0" smtClean="0"/>
          </a:p>
          <a:p>
            <a:pPr marL="0" indent="0">
              <a:buNone/>
            </a:pPr>
            <a:r>
              <a:rPr lang="en-GB" dirty="0" smtClean="0"/>
              <a:t>Data </a:t>
            </a:r>
            <a:r>
              <a:rPr lang="en-GB" dirty="0" smtClean="0"/>
              <a:t>=demographics</a:t>
            </a:r>
            <a:r>
              <a:rPr lang="en-GB" dirty="0"/>
              <a:t>, anaesthesia techniques, staffing, admission </a:t>
            </a:r>
            <a:r>
              <a:rPr lang="en-GB" dirty="0" smtClean="0"/>
              <a:t>&amp; discharge arrangements</a:t>
            </a:r>
          </a:p>
          <a:p>
            <a:pPr marL="0" indent="0">
              <a:buNone/>
            </a:pPr>
            <a:endParaRPr lang="en-GB" dirty="0" smtClean="0"/>
          </a:p>
          <a:p>
            <a:pPr marL="0" indent="0">
              <a:buNone/>
            </a:pPr>
            <a:r>
              <a:rPr lang="en-GB" dirty="0" smtClean="0"/>
              <a:t>n=8,049 </a:t>
            </a:r>
            <a:r>
              <a:rPr lang="en-GB" dirty="0" smtClean="0"/>
              <a:t>had anaesthesia care in 7days  (26/11-3/12 2012)</a:t>
            </a:r>
          </a:p>
          <a:p>
            <a:pPr lvl="1"/>
            <a:r>
              <a:rPr lang="en-GB" dirty="0"/>
              <a:t>General anaesthesia 5,621 (69.8%)</a:t>
            </a:r>
          </a:p>
          <a:p>
            <a:pPr lvl="1"/>
            <a:r>
              <a:rPr lang="en-GB" dirty="0"/>
              <a:t>Regional anaesthesia 1,404 (17.4%)</a:t>
            </a:r>
          </a:p>
          <a:p>
            <a:pPr lvl="1"/>
            <a:r>
              <a:rPr lang="en-GB" dirty="0"/>
              <a:t>Local anaesthesia 290 (3.6%)</a:t>
            </a:r>
          </a:p>
          <a:p>
            <a:pPr lvl="1"/>
            <a:r>
              <a:rPr lang="en-GB" dirty="0"/>
              <a:t>Sedation 618 (7.6%)</a:t>
            </a:r>
          </a:p>
          <a:p>
            <a:pPr lvl="1"/>
            <a:r>
              <a:rPr lang="en-GB" dirty="0"/>
              <a:t>Monitored anaesthesia care 116 (1.4%)</a:t>
            </a:r>
          </a:p>
          <a:p>
            <a:pPr marL="0" indent="0">
              <a:buNone/>
            </a:pPr>
            <a:endParaRPr lang="en-GB" dirty="0" smtClean="0"/>
          </a:p>
          <a:p>
            <a:pPr marL="0" indent="0">
              <a:buNone/>
            </a:pPr>
            <a:r>
              <a:rPr lang="en-GB" dirty="0" smtClean="0"/>
              <a:t>Annual </a:t>
            </a:r>
            <a:r>
              <a:rPr lang="en-GB" dirty="0"/>
              <a:t>estimate of 426,600 </a:t>
            </a:r>
            <a:r>
              <a:rPr lang="en-GB" dirty="0" smtClean="0"/>
              <a:t>cases</a:t>
            </a:r>
          </a:p>
        </p:txBody>
      </p:sp>
    </p:spTree>
    <p:extLst>
      <p:ext uri="{BB962C8B-B14F-4D97-AF65-F5344CB8AC3E}">
        <p14:creationId xmlns:p14="http://schemas.microsoft.com/office/powerpoint/2010/main" val="196530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t="-174" b="-174"/>
          <a:stretch>
            <a:fillRect/>
          </a:stretch>
        </p:blipFill>
        <p:spPr>
          <a:xfrm>
            <a:off x="4586399" y="-14300"/>
            <a:ext cx="4557601" cy="6872301"/>
          </a:xfrm>
        </p:spPr>
      </p:pic>
      <p:pic>
        <p:nvPicPr>
          <p:cNvPr id="18434" name="Picture 8"/>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0" y="0"/>
            <a:ext cx="4563361" cy="6858000"/>
          </a:xfrm>
        </p:spPr>
      </p:pic>
    </p:spTree>
    <p:extLst>
      <p:ext uri="{BB962C8B-B14F-4D97-AF65-F5344CB8AC3E}">
        <p14:creationId xmlns:p14="http://schemas.microsoft.com/office/powerpoint/2010/main" val="361564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18181080"/>
              </p:ext>
            </p:extLst>
          </p:nvPr>
        </p:nvGraphicFramePr>
        <p:xfrm>
          <a:off x="611560" y="1556792"/>
          <a:ext cx="8745888" cy="5464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72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smtClean="0"/>
              <a:t>20,400 </a:t>
            </a:r>
            <a:r>
              <a:rPr lang="en-GB" dirty="0"/>
              <a:t>forms were returned = annual caseload of </a:t>
            </a:r>
            <a:r>
              <a:rPr lang="en-GB" dirty="0" smtClean="0"/>
              <a:t>3,685,800</a:t>
            </a:r>
          </a:p>
          <a:p>
            <a:pPr marL="0" indent="0">
              <a:buNone/>
            </a:pPr>
            <a:endParaRPr lang="en-GB" dirty="0" smtClean="0"/>
          </a:p>
          <a:p>
            <a:pPr marL="0" indent="0">
              <a:buNone/>
            </a:pPr>
            <a:r>
              <a:rPr lang="en-GB" dirty="0" smtClean="0"/>
              <a:t>Unanswered </a:t>
            </a:r>
            <a:r>
              <a:rPr lang="en-GB" dirty="0"/>
              <a:t>questions  </a:t>
            </a:r>
          </a:p>
          <a:p>
            <a:pPr lvl="1"/>
            <a:r>
              <a:rPr lang="en-GB" dirty="0"/>
              <a:t>Overall &lt;4% </a:t>
            </a:r>
          </a:p>
          <a:p>
            <a:pPr lvl="1"/>
            <a:r>
              <a:rPr lang="en-GB" dirty="0"/>
              <a:t>2 questions &gt;20%</a:t>
            </a:r>
          </a:p>
          <a:p>
            <a:pPr lvl="2"/>
            <a:r>
              <a:rPr lang="en-GB" dirty="0"/>
              <a:t>Which neuromuscular blocker was used?</a:t>
            </a:r>
          </a:p>
          <a:p>
            <a:pPr lvl="2"/>
            <a:r>
              <a:rPr lang="en-GB" dirty="0"/>
              <a:t>Main depth monitor used? </a:t>
            </a:r>
          </a:p>
          <a:p>
            <a:endParaRPr lang="en-GB" dirty="0"/>
          </a:p>
          <a:p>
            <a:endParaRPr lang="en-GB" dirty="0" smtClean="0"/>
          </a:p>
        </p:txBody>
      </p:sp>
      <p:sp>
        <p:nvSpPr>
          <p:cNvPr id="4" name="Content Placeholder 3"/>
          <p:cNvSpPr>
            <a:spLocks noGrp="1"/>
          </p:cNvSpPr>
          <p:nvPr>
            <p:ph sz="half" idx="2"/>
          </p:nvPr>
        </p:nvSpPr>
        <p:spPr/>
        <p:txBody>
          <a:bodyPr>
            <a:normAutofit lnSpcReduction="10000"/>
          </a:bodyPr>
          <a:lstStyle/>
          <a:p>
            <a:pPr lvl="1"/>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8864" y="1700808"/>
            <a:ext cx="3059283" cy="429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03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8"/>
          <p:cNvGrpSpPr>
            <a:grpSpLocks/>
          </p:cNvGrpSpPr>
          <p:nvPr/>
        </p:nvGrpSpPr>
        <p:grpSpPr bwMode="auto">
          <a:xfrm>
            <a:off x="632581" y="1794883"/>
            <a:ext cx="7753822" cy="4633288"/>
            <a:chOff x="188838" y="434692"/>
            <a:chExt cx="6818610" cy="3516156"/>
          </a:xfrm>
        </p:grpSpPr>
        <p:sp>
          <p:nvSpPr>
            <p:cNvPr id="10" name="Left-Up Arrow 9"/>
            <p:cNvSpPr/>
            <p:nvPr/>
          </p:nvSpPr>
          <p:spPr>
            <a:xfrm flipH="1">
              <a:off x="3738413" y="1940561"/>
              <a:ext cx="602424" cy="1339780"/>
            </a:xfrm>
            <a:prstGeom prst="leftUpArrow">
              <a:avLst/>
            </a:prstGeom>
            <a:solidFill>
              <a:srgbClr val="DCE6F2"/>
            </a:solidFill>
            <a:ln>
              <a:no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eft-Up Arrow 10"/>
            <p:cNvSpPr/>
            <p:nvPr/>
          </p:nvSpPr>
          <p:spPr>
            <a:xfrm>
              <a:off x="3135989" y="1940561"/>
              <a:ext cx="574370" cy="1339780"/>
            </a:xfrm>
            <a:prstGeom prst="leftUpArrow">
              <a:avLst/>
            </a:prstGeom>
            <a:solidFill>
              <a:schemeClr val="accent1">
                <a:lumMod val="20000"/>
                <a:lumOff val="80000"/>
              </a:schemeClr>
            </a:solidFill>
            <a:ln>
              <a:no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a:spLocks/>
            </p:cNvSpPr>
            <p:nvPr/>
          </p:nvSpPr>
          <p:spPr bwMode="auto">
            <a:xfrm>
              <a:off x="2347523" y="434692"/>
              <a:ext cx="2902855" cy="1451736"/>
            </a:xfrm>
            <a:custGeom>
              <a:avLst/>
              <a:gdLst>
                <a:gd name="T0" fmla="*/ 0 w 2903517"/>
                <a:gd name="T1" fmla="*/ 241961 h 1451758"/>
                <a:gd name="T2" fmla="*/ 241910 w 2903517"/>
                <a:gd name="T3" fmla="*/ 0 h 1451758"/>
                <a:gd name="T4" fmla="*/ 2660945 w 2903517"/>
                <a:gd name="T5" fmla="*/ 0 h 1451758"/>
                <a:gd name="T6" fmla="*/ 2902855 w 2903517"/>
                <a:gd name="T7" fmla="*/ 241961 h 1451758"/>
                <a:gd name="T8" fmla="*/ 2902855 w 2903517"/>
                <a:gd name="T9" fmla="*/ 1209775 h 1451758"/>
                <a:gd name="T10" fmla="*/ 2660945 w 2903517"/>
                <a:gd name="T11" fmla="*/ 1451736 h 1451758"/>
                <a:gd name="T12" fmla="*/ 241910 w 2903517"/>
                <a:gd name="T13" fmla="*/ 1451736 h 1451758"/>
                <a:gd name="T14" fmla="*/ 0 w 2903517"/>
                <a:gd name="T15" fmla="*/ 1209775 h 1451758"/>
                <a:gd name="T16" fmla="*/ 0 w 2903517"/>
                <a:gd name="T17" fmla="*/ 241961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rgbClr val="EBF1DE"/>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US" sz="2900" b="1" dirty="0">
                  <a:solidFill>
                    <a:srgbClr val="000000"/>
                  </a:solidFill>
                </a:rPr>
                <a:t>Nationally</a:t>
              </a:r>
            </a:p>
            <a:p>
              <a:pPr algn="ctr" defTabSz="1269043">
                <a:lnSpc>
                  <a:spcPct val="90000"/>
                </a:lnSpc>
                <a:spcAft>
                  <a:spcPct val="35000"/>
                </a:spcAft>
                <a:defRPr/>
              </a:pPr>
              <a:r>
                <a:rPr lang="en-US" sz="2900" b="1" dirty="0">
                  <a:solidFill>
                    <a:srgbClr val="000000"/>
                  </a:solidFill>
                </a:rPr>
                <a:t>8049  </a:t>
              </a:r>
            </a:p>
            <a:p>
              <a:pPr algn="ctr" defTabSz="1269043">
                <a:lnSpc>
                  <a:spcPct val="90000"/>
                </a:lnSpc>
                <a:spcAft>
                  <a:spcPct val="35000"/>
                </a:spcAft>
                <a:defRPr/>
              </a:pPr>
              <a:r>
                <a:rPr lang="en-GB" sz="2900" b="1" dirty="0">
                  <a:solidFill>
                    <a:srgbClr val="000000"/>
                  </a:solidFill>
                </a:rPr>
                <a:t>~</a:t>
              </a:r>
              <a:r>
                <a:rPr lang="en-US" sz="2900" b="1" dirty="0" smtClean="0">
                  <a:solidFill>
                    <a:srgbClr val="000000"/>
                  </a:solidFill>
                </a:rPr>
                <a:t>426,600 </a:t>
              </a:r>
              <a:r>
                <a:rPr lang="en-US" sz="2900" b="1" dirty="0">
                  <a:solidFill>
                    <a:srgbClr val="000000"/>
                  </a:solidFill>
                </a:rPr>
                <a:t>cases/year</a:t>
              </a:r>
              <a:endParaRPr lang="en-US" sz="2900" dirty="0">
                <a:solidFill>
                  <a:srgbClr val="000000"/>
                </a:solidFill>
              </a:endParaRPr>
            </a:p>
          </p:txBody>
        </p:sp>
        <p:sp>
          <p:nvSpPr>
            <p:cNvPr id="13" name="Freeform 12"/>
            <p:cNvSpPr>
              <a:spLocks/>
            </p:cNvSpPr>
            <p:nvPr/>
          </p:nvSpPr>
          <p:spPr bwMode="auto">
            <a:xfrm>
              <a:off x="188838" y="2166623"/>
              <a:ext cx="2902855" cy="1784225"/>
            </a:xfrm>
            <a:custGeom>
              <a:avLst/>
              <a:gdLst>
                <a:gd name="T0" fmla="*/ 0 w 2903517"/>
                <a:gd name="T1" fmla="*/ 241961 h 1451758"/>
                <a:gd name="T2" fmla="*/ 241910 w 2903517"/>
                <a:gd name="T3" fmla="*/ 0 h 1451758"/>
                <a:gd name="T4" fmla="*/ 2660945 w 2903517"/>
                <a:gd name="T5" fmla="*/ 0 h 1451758"/>
                <a:gd name="T6" fmla="*/ 2902855 w 2903517"/>
                <a:gd name="T7" fmla="*/ 241961 h 1451758"/>
                <a:gd name="T8" fmla="*/ 2902855 w 2903517"/>
                <a:gd name="T9" fmla="*/ 1209775 h 1451758"/>
                <a:gd name="T10" fmla="*/ 2660945 w 2903517"/>
                <a:gd name="T11" fmla="*/ 1451736 h 1451758"/>
                <a:gd name="T12" fmla="*/ 241910 w 2903517"/>
                <a:gd name="T13" fmla="*/ 1451736 h 1451758"/>
                <a:gd name="T14" fmla="*/ 0 w 2903517"/>
                <a:gd name="T15" fmla="*/ 1209775 h 1451758"/>
                <a:gd name="T16" fmla="*/ 0 w 2903517"/>
                <a:gd name="T17" fmla="*/ 241961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GB" sz="2900" dirty="0">
                  <a:solidFill>
                    <a:schemeClr val="lt1"/>
                  </a:solidFill>
                </a:rPr>
                <a:t>Public hospitals</a:t>
              </a:r>
            </a:p>
            <a:p>
              <a:pPr algn="ctr" defTabSz="1269043">
                <a:lnSpc>
                  <a:spcPct val="90000"/>
                </a:lnSpc>
                <a:spcAft>
                  <a:spcPct val="35000"/>
                </a:spcAft>
                <a:defRPr/>
              </a:pPr>
              <a:r>
                <a:rPr lang="en-GB" sz="2900" dirty="0">
                  <a:solidFill>
                    <a:schemeClr val="lt1"/>
                  </a:solidFill>
                </a:rPr>
                <a:t>4949 (61%) </a:t>
              </a:r>
            </a:p>
            <a:p>
              <a:pPr algn="ctr" defTabSz="1269043">
                <a:lnSpc>
                  <a:spcPct val="90000"/>
                </a:lnSpc>
                <a:spcAft>
                  <a:spcPct val="35000"/>
                </a:spcAft>
                <a:defRPr/>
              </a:pPr>
              <a:r>
                <a:rPr lang="en-GB" sz="2900" dirty="0">
                  <a:solidFill>
                    <a:schemeClr val="lt1"/>
                  </a:solidFill>
                </a:rPr>
                <a:t>~251,600 cases/year</a:t>
              </a:r>
              <a:endParaRPr lang="en-US" sz="2900" dirty="0">
                <a:solidFill>
                  <a:schemeClr val="lt1"/>
                </a:solidFill>
              </a:endParaRPr>
            </a:p>
          </p:txBody>
        </p:sp>
        <p:sp>
          <p:nvSpPr>
            <p:cNvPr id="14" name="Freeform 13"/>
            <p:cNvSpPr>
              <a:spLocks/>
            </p:cNvSpPr>
            <p:nvPr/>
          </p:nvSpPr>
          <p:spPr bwMode="auto">
            <a:xfrm>
              <a:off x="4223019" y="2166622"/>
              <a:ext cx="2784429" cy="1727631"/>
            </a:xfrm>
            <a:custGeom>
              <a:avLst/>
              <a:gdLst>
                <a:gd name="T0" fmla="*/ 0 w 2903517"/>
                <a:gd name="T1" fmla="*/ 232939 h 1451758"/>
                <a:gd name="T2" fmla="*/ 216562 w 2903517"/>
                <a:gd name="T3" fmla="*/ 0 h 1451758"/>
                <a:gd name="T4" fmla="*/ 2382128 w 2903517"/>
                <a:gd name="T5" fmla="*/ 0 h 1451758"/>
                <a:gd name="T6" fmla="*/ 2598690 w 2903517"/>
                <a:gd name="T7" fmla="*/ 232939 h 1451758"/>
                <a:gd name="T8" fmla="*/ 2598690 w 2903517"/>
                <a:gd name="T9" fmla="*/ 1164665 h 1451758"/>
                <a:gd name="T10" fmla="*/ 2382128 w 2903517"/>
                <a:gd name="T11" fmla="*/ 1397604 h 1451758"/>
                <a:gd name="T12" fmla="*/ 216562 w 2903517"/>
                <a:gd name="T13" fmla="*/ 1397604 h 1451758"/>
                <a:gd name="T14" fmla="*/ 0 w 2903517"/>
                <a:gd name="T15" fmla="*/ 1164665 h 1451758"/>
                <a:gd name="T16" fmla="*/ 0 w 2903517"/>
                <a:gd name="T17" fmla="*/ 232939 h 14517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3517"/>
                <a:gd name="T28" fmla="*/ 0 h 1451758"/>
                <a:gd name="T29" fmla="*/ 2903517 w 2903517"/>
                <a:gd name="T30" fmla="*/ 1451758 h 14517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3517" h="1451758">
                  <a:moveTo>
                    <a:pt x="0" y="241965"/>
                  </a:moveTo>
                  <a:cubicBezTo>
                    <a:pt x="0" y="108331"/>
                    <a:pt x="108331" y="0"/>
                    <a:pt x="241965" y="0"/>
                  </a:cubicBezTo>
                  <a:lnTo>
                    <a:pt x="2661552" y="0"/>
                  </a:lnTo>
                  <a:cubicBezTo>
                    <a:pt x="2795186" y="0"/>
                    <a:pt x="2903517" y="108331"/>
                    <a:pt x="2903517" y="241965"/>
                  </a:cubicBezTo>
                  <a:lnTo>
                    <a:pt x="2903517" y="1209793"/>
                  </a:lnTo>
                  <a:cubicBezTo>
                    <a:pt x="2903517" y="1343427"/>
                    <a:pt x="2795186" y="1451758"/>
                    <a:pt x="2661552" y="1451758"/>
                  </a:cubicBezTo>
                  <a:lnTo>
                    <a:pt x="241965" y="1451758"/>
                  </a:lnTo>
                  <a:cubicBezTo>
                    <a:pt x="108331" y="1451758"/>
                    <a:pt x="0" y="1343427"/>
                    <a:pt x="0" y="1209793"/>
                  </a:cubicBezTo>
                  <a:lnTo>
                    <a:pt x="0" y="241965"/>
                  </a:lnTo>
                  <a:close/>
                </a:path>
              </a:pathLst>
            </a:custGeom>
            <a:solidFill>
              <a:schemeClr val="accent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5474" tIns="85474" rIns="85474" bIns="85474" anchor="ctr"/>
            <a:lstStyle/>
            <a:p>
              <a:pPr algn="ctr" defTabSz="1269043">
                <a:lnSpc>
                  <a:spcPct val="90000"/>
                </a:lnSpc>
                <a:spcAft>
                  <a:spcPct val="35000"/>
                </a:spcAft>
                <a:defRPr/>
              </a:pPr>
              <a:r>
                <a:rPr lang="en-US" sz="2900" dirty="0">
                  <a:solidFill>
                    <a:schemeClr val="lt1"/>
                  </a:solidFill>
                </a:rPr>
                <a:t>Independent hospitals</a:t>
              </a:r>
            </a:p>
            <a:p>
              <a:pPr algn="ctr" defTabSz="1269043">
                <a:lnSpc>
                  <a:spcPct val="90000"/>
                </a:lnSpc>
                <a:spcAft>
                  <a:spcPct val="35000"/>
                </a:spcAft>
                <a:defRPr/>
              </a:pPr>
              <a:r>
                <a:rPr lang="en-US" sz="2900" dirty="0">
                  <a:solidFill>
                    <a:schemeClr val="lt1"/>
                  </a:solidFill>
                </a:rPr>
                <a:t>3100 (39%)</a:t>
              </a:r>
            </a:p>
            <a:p>
              <a:pPr algn="ctr" defTabSz="1269043">
                <a:lnSpc>
                  <a:spcPct val="90000"/>
                </a:lnSpc>
                <a:spcAft>
                  <a:spcPct val="35000"/>
                </a:spcAft>
                <a:defRPr/>
              </a:pPr>
              <a:r>
                <a:rPr lang="en-GB" sz="2900" dirty="0">
                  <a:solidFill>
                    <a:schemeClr val="lt1"/>
                  </a:solidFill>
                </a:rPr>
                <a:t>~157,600 cases/year</a:t>
              </a:r>
              <a:endParaRPr lang="en-US" sz="2900" dirty="0">
                <a:solidFill>
                  <a:schemeClr val="lt1"/>
                </a:solidFill>
              </a:endParaRPr>
            </a:p>
          </p:txBody>
        </p:sp>
      </p:grpSp>
    </p:spTree>
    <p:extLst>
      <p:ext uri="{BB962C8B-B14F-4D97-AF65-F5344CB8AC3E}">
        <p14:creationId xmlns:p14="http://schemas.microsoft.com/office/powerpoint/2010/main" val="31016299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Content Placeholder 3"/>
          <p:cNvGraphicFramePr>
            <a:graphicFrameLocks noGrp="1"/>
          </p:cNvGraphicFramePr>
          <p:nvPr>
            <p:ph idx="1"/>
          </p:nvPr>
        </p:nvGraphicFramePr>
        <p:xfrm>
          <a:off x="218857" y="1297240"/>
          <a:ext cx="8742762" cy="5329913"/>
        </p:xfrm>
        <a:graphic>
          <a:graphicData uri="http://schemas.openxmlformats.org/presentationml/2006/ole">
            <mc:AlternateContent xmlns:mc="http://schemas.openxmlformats.org/markup-compatibility/2006">
              <mc:Choice xmlns:v="urn:schemas-microsoft-com:vml" Requires="v">
                <p:oleObj spid="_x0000_s1029" r:id="rId4" imgW="7229258" imgH="4144937" progId="Excel.Chart.8">
                  <p:embed/>
                </p:oleObj>
              </mc:Choice>
              <mc:Fallback>
                <p:oleObj r:id="rId4" imgW="7229258" imgH="414493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57" y="1297240"/>
                        <a:ext cx="8742762" cy="5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4" name="TextBox 6"/>
          <p:cNvSpPr txBox="1">
            <a:spLocks noChangeArrowheads="1"/>
          </p:cNvSpPr>
          <p:nvPr/>
        </p:nvSpPr>
        <p:spPr bwMode="auto">
          <a:xfrm>
            <a:off x="6502357" y="2253315"/>
            <a:ext cx="229257" cy="33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488" tIns="56745" rIns="113488" bIns="56745">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endParaRPr lang="en-US" altLang="en-US"/>
          </a:p>
        </p:txBody>
      </p:sp>
      <p:sp>
        <p:nvSpPr>
          <p:cNvPr id="38915" name="TextBox 9"/>
          <p:cNvSpPr txBox="1">
            <a:spLocks noChangeArrowheads="1"/>
          </p:cNvSpPr>
          <p:nvPr/>
        </p:nvSpPr>
        <p:spPr bwMode="auto">
          <a:xfrm>
            <a:off x="1960114" y="463738"/>
            <a:ext cx="6932365" cy="66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504" tIns="56752" rIns="113504" bIns="56752">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r>
              <a:rPr lang="en-US" altLang="en-US" sz="3600" dirty="0">
                <a:solidFill>
                  <a:srgbClr val="FF0000"/>
                </a:solidFill>
                <a:latin typeface="Comic Sans MS" panose="030F0702030302020204" pitchFamily="66" charset="0"/>
              </a:rPr>
              <a:t>Type of </a:t>
            </a:r>
            <a:r>
              <a:rPr lang="en-US" altLang="en-US" sz="3600" dirty="0" err="1">
                <a:solidFill>
                  <a:srgbClr val="FF0000"/>
                </a:solidFill>
                <a:latin typeface="Comic Sans MS" panose="030F0702030302020204" pitchFamily="66" charset="0"/>
              </a:rPr>
              <a:t>anaesthesia</a:t>
            </a:r>
            <a:r>
              <a:rPr lang="en-US" altLang="en-US" sz="3600" dirty="0">
                <a:solidFill>
                  <a:srgbClr val="FF0000"/>
                </a:solidFill>
                <a:latin typeface="Comic Sans MS" panose="030F0702030302020204" pitchFamily="66" charset="0"/>
              </a:rPr>
              <a:t> care</a:t>
            </a:r>
          </a:p>
        </p:txBody>
      </p:sp>
      <p:pic>
        <p:nvPicPr>
          <p:cNvPr id="5" name="Picture 1" descr="Cres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3198424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54470"/>
            <a:ext cx="9144000" cy="4603530"/>
          </a:xfrm>
        </p:spPr>
        <p:txBody>
          <a:bodyPr>
            <a:normAutofit/>
          </a:bodyPr>
          <a:lstStyle/>
          <a:p>
            <a:pPr marL="0" indent="0">
              <a:buNone/>
            </a:pPr>
            <a:r>
              <a:rPr lang="en-US" dirty="0" smtClean="0"/>
              <a:t>Population </a:t>
            </a:r>
            <a:r>
              <a:rPr lang="en-US" dirty="0"/>
              <a:t>of </a:t>
            </a:r>
            <a:r>
              <a:rPr lang="en-US" dirty="0" smtClean="0"/>
              <a:t>4.58 million  </a:t>
            </a:r>
            <a:r>
              <a:rPr lang="en-US" dirty="0"/>
              <a:t>(</a:t>
            </a:r>
            <a:r>
              <a:rPr lang="en-US" dirty="0" smtClean="0"/>
              <a:t>2011 census) </a:t>
            </a:r>
          </a:p>
          <a:p>
            <a:pPr marL="0" indent="0">
              <a:buNone/>
            </a:pPr>
            <a:endParaRPr lang="en-US" dirty="0" smtClean="0"/>
          </a:p>
          <a:p>
            <a:pPr marL="0" indent="0">
              <a:buNone/>
            </a:pPr>
            <a:r>
              <a:rPr lang="en-US" dirty="0" smtClean="0"/>
              <a:t>Incidence  </a:t>
            </a:r>
            <a:r>
              <a:rPr lang="en-US" dirty="0" smtClean="0"/>
              <a:t>GA  procedures /100 pop/year</a:t>
            </a:r>
            <a:endParaRPr lang="en-US" dirty="0"/>
          </a:p>
          <a:p>
            <a:pPr marL="0" indent="0">
              <a:buNone/>
            </a:pPr>
            <a:r>
              <a:rPr lang="en-US" b="1" dirty="0" smtClean="0"/>
              <a:t>       6.5 </a:t>
            </a:r>
            <a:r>
              <a:rPr lang="en-US" dirty="0" err="1" smtClean="0"/>
              <a:t>Cw</a:t>
            </a:r>
            <a:r>
              <a:rPr lang="en-US" dirty="0" smtClean="0"/>
              <a:t>  </a:t>
            </a:r>
            <a:r>
              <a:rPr lang="en-US" b="1" dirty="0" smtClean="0"/>
              <a:t>5.4</a:t>
            </a:r>
            <a:r>
              <a:rPr lang="en-US" dirty="0" smtClean="0"/>
              <a:t>    ( </a:t>
            </a:r>
            <a:r>
              <a:rPr lang="en-US" dirty="0"/>
              <a:t>NAP4 UK </a:t>
            </a:r>
            <a:r>
              <a:rPr lang="en-US" dirty="0" smtClean="0"/>
              <a:t>snapshot)</a:t>
            </a:r>
          </a:p>
          <a:p>
            <a:pPr marL="0" indent="0">
              <a:buNone/>
            </a:pPr>
            <a:endParaRPr lang="en-US" dirty="0"/>
          </a:p>
          <a:p>
            <a:pPr marL="0" indent="0">
              <a:buNone/>
            </a:pPr>
            <a:r>
              <a:rPr lang="en-US" dirty="0" smtClean="0"/>
              <a:t>DENOMINATOR   </a:t>
            </a:r>
            <a:r>
              <a:rPr lang="en-US" dirty="0" smtClean="0"/>
              <a:t>187,000 GAs</a:t>
            </a:r>
          </a:p>
          <a:p>
            <a:pPr marL="0" indent="0">
              <a:buNone/>
            </a:pPr>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351234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Content Placeholder 3"/>
          <p:cNvGraphicFramePr>
            <a:graphicFrameLocks noGrp="1"/>
          </p:cNvGraphicFramePr>
          <p:nvPr>
            <p:ph idx="1"/>
          </p:nvPr>
        </p:nvGraphicFramePr>
        <p:xfrm>
          <a:off x="-453072" y="28601"/>
          <a:ext cx="9658506" cy="7358509"/>
        </p:xfrm>
        <a:graphic>
          <a:graphicData uri="http://schemas.openxmlformats.org/presentationml/2006/ole">
            <mc:AlternateContent xmlns:mc="http://schemas.openxmlformats.org/markup-compatibility/2006">
              <mc:Choice xmlns:v="urn:schemas-microsoft-com:vml" Requires="v">
                <p:oleObj spid="_x0000_s2053" r:id="rId4" imgW="7985100" imgH="5717575" progId="Excel.Chart.8">
                  <p:embed/>
                </p:oleObj>
              </mc:Choice>
              <mc:Fallback>
                <p:oleObj r:id="rId4" imgW="7985100" imgH="571757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72" y="28601"/>
                        <a:ext cx="9658506" cy="735850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61744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Content Placeholder 3"/>
          <p:cNvGraphicFramePr>
            <a:graphicFrameLocks noGrp="1"/>
          </p:cNvGraphicFramePr>
          <p:nvPr>
            <p:ph idx="1"/>
            <p:extLst>
              <p:ext uri="{D42A27DB-BD31-4B8C-83A1-F6EECF244321}">
                <p14:modId xmlns:p14="http://schemas.microsoft.com/office/powerpoint/2010/main" val="3570364735"/>
              </p:ext>
            </p:extLst>
          </p:nvPr>
        </p:nvGraphicFramePr>
        <p:xfrm>
          <a:off x="323528" y="764704"/>
          <a:ext cx="8424937" cy="5976664"/>
        </p:xfrm>
        <a:graphic>
          <a:graphicData uri="http://schemas.openxmlformats.org/presentationml/2006/ole">
            <mc:AlternateContent xmlns:mc="http://schemas.openxmlformats.org/markup-compatibility/2006">
              <mc:Choice xmlns:v="urn:schemas-microsoft-com:vml" Requires="v">
                <p:oleObj spid="_x0000_s3077" r:id="rId4" imgW="7479174" imgH="5431087" progId="Excel.Chart.8">
                  <p:embed/>
                </p:oleObj>
              </mc:Choice>
              <mc:Fallback>
                <p:oleObj r:id="rId4" imgW="7479174" imgH="543108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764704"/>
                        <a:ext cx="8424937" cy="597666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71437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8375"/>
            <a:ext cx="8928992" cy="735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75656" y="1916832"/>
            <a:ext cx="2592288" cy="1938992"/>
          </a:xfrm>
          <a:prstGeom prst="rect">
            <a:avLst/>
          </a:prstGeom>
          <a:solidFill>
            <a:srgbClr val="00B050"/>
          </a:solidFill>
        </p:spPr>
        <p:txBody>
          <a:bodyPr wrap="square" rtlCol="0">
            <a:spAutoFit/>
          </a:bodyPr>
          <a:lstStyle/>
          <a:p>
            <a:pPr algn="ctr"/>
            <a:r>
              <a:rPr lang="en-GB" sz="4000" dirty="0" smtClean="0">
                <a:solidFill>
                  <a:srgbClr val="FFFF00"/>
                </a:solidFill>
              </a:rPr>
              <a:t>Many small public hospitals</a:t>
            </a:r>
            <a:endParaRPr lang="en-GB" sz="4000" dirty="0">
              <a:solidFill>
                <a:srgbClr val="FFFF00"/>
              </a:solidFill>
            </a:endParaRPr>
          </a:p>
        </p:txBody>
      </p:sp>
    </p:spTree>
    <p:extLst>
      <p:ext uri="{BB962C8B-B14F-4D97-AF65-F5344CB8AC3E}">
        <p14:creationId xmlns:p14="http://schemas.microsoft.com/office/powerpoint/2010/main" val="318190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673" name="Content Placeholder 3"/>
          <p:cNvGraphicFramePr>
            <a:graphicFrameLocks noGrp="1"/>
          </p:cNvGraphicFramePr>
          <p:nvPr>
            <p:ph idx="1"/>
          </p:nvPr>
        </p:nvGraphicFramePr>
        <p:xfrm>
          <a:off x="1" y="1"/>
          <a:ext cx="9266867" cy="6870257"/>
        </p:xfrm>
        <a:graphic>
          <a:graphicData uri="http://schemas.openxmlformats.org/presentationml/2006/ole">
            <mc:AlternateContent xmlns:mc="http://schemas.openxmlformats.org/markup-compatibility/2006">
              <mc:Choice xmlns:v="urn:schemas-microsoft-com:vml" Requires="v">
                <p:oleObj spid="_x0000_s4101" name="Chart" r:id="rId4" imgW="7662039" imgH="5339655" progId="Excel.Chart.8">
                  <p:embed/>
                </p:oleObj>
              </mc:Choice>
              <mc:Fallback>
                <p:oleObj name="Chart" r:id="rId4" imgW="7662039" imgH="533965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266867" cy="68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219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3118"/>
            <a:ext cx="8229600" cy="1728192"/>
          </a:xfrm>
        </p:spPr>
        <p:txBody>
          <a:bodyPr>
            <a:normAutofit/>
          </a:bodyPr>
          <a:lstStyle/>
          <a:p>
            <a:r>
              <a:rPr lang="en-GB" dirty="0" smtClean="0">
                <a:solidFill>
                  <a:srgbClr val="FF0000"/>
                </a:solidFill>
                <a:latin typeface="Comic Sans MS" panose="030F0702030302020204" pitchFamily="66" charset="0"/>
              </a:rPr>
              <a:t>Staffing Ire vs </a:t>
            </a:r>
            <a:r>
              <a:rPr lang="en-GB" dirty="0" err="1" smtClean="0">
                <a:solidFill>
                  <a:srgbClr val="FF0000"/>
                </a:solidFill>
                <a:latin typeface="Comic Sans MS" panose="030F0702030302020204" pitchFamily="66" charset="0"/>
              </a:rPr>
              <a:t>Uk</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0" y="1700808"/>
            <a:ext cx="9144000" cy="5157192"/>
          </a:xfrm>
        </p:spPr>
        <p:txBody>
          <a:bodyPr>
            <a:normAutofit/>
          </a:bodyPr>
          <a:lstStyle/>
          <a:p>
            <a:pPr marL="0" indent="0">
              <a:buNone/>
            </a:pPr>
            <a:r>
              <a:rPr lang="en-IE" dirty="0"/>
              <a:t> </a:t>
            </a:r>
            <a:r>
              <a:rPr lang="en-IE" dirty="0" smtClean="0"/>
              <a:t>    IRE         342 Consultants (4.58.million)</a:t>
            </a:r>
          </a:p>
          <a:p>
            <a:pPr marL="0" indent="0">
              <a:buNone/>
            </a:pPr>
            <a:r>
              <a:rPr lang="en-IE" dirty="0" smtClean="0"/>
              <a:t>     UK       8,672 Consultants &amp; SAS (63.2 million)</a:t>
            </a:r>
          </a:p>
          <a:p>
            <a:pPr marL="0" indent="0">
              <a:buNone/>
            </a:pPr>
            <a:r>
              <a:rPr lang="en-IE" dirty="0" smtClean="0"/>
              <a:t>      </a:t>
            </a:r>
          </a:p>
          <a:p>
            <a:pPr marL="0" indent="0">
              <a:buNone/>
            </a:pPr>
            <a:r>
              <a:rPr lang="en-IE" dirty="0"/>
              <a:t> </a:t>
            </a:r>
            <a:r>
              <a:rPr lang="en-IE" dirty="0" smtClean="0"/>
              <a:t>      Senior Anaesthetists per head of population</a:t>
            </a:r>
          </a:p>
          <a:p>
            <a:pPr marL="0" indent="0">
              <a:buNone/>
            </a:pPr>
            <a:r>
              <a:rPr lang="en-IE" dirty="0"/>
              <a:t> </a:t>
            </a:r>
            <a:r>
              <a:rPr lang="en-IE" dirty="0" smtClean="0"/>
              <a:t>          </a:t>
            </a:r>
            <a:r>
              <a:rPr lang="en-IE" b="1" dirty="0" smtClean="0"/>
              <a:t>1: 13,415 (Ire)  </a:t>
            </a:r>
            <a:r>
              <a:rPr lang="en-IE" dirty="0" smtClean="0"/>
              <a:t>vs  </a:t>
            </a:r>
            <a:r>
              <a:rPr lang="en-IE" b="1" dirty="0" smtClean="0"/>
              <a:t> 1:  7,287  (UK)</a:t>
            </a:r>
            <a:r>
              <a:rPr lang="en-GB" dirty="0"/>
              <a:t> Anaesthetic </a:t>
            </a:r>
            <a:endParaRPr lang="en-GB" dirty="0" smtClean="0"/>
          </a:p>
          <a:p>
            <a:pPr marL="0" indent="0">
              <a:buNone/>
            </a:pPr>
            <a:endParaRPr lang="en-GB" u="sng" dirty="0"/>
          </a:p>
          <a:p>
            <a:pPr marL="0" indent="0">
              <a:buNone/>
            </a:pPr>
            <a:r>
              <a:rPr lang="en-GB" u="sng" dirty="0" smtClean="0"/>
              <a:t>Procedures/consultant/year</a:t>
            </a:r>
            <a:endParaRPr lang="en-GB" u="sng" dirty="0"/>
          </a:p>
          <a:p>
            <a:pPr marL="0" indent="0">
              <a:buNone/>
            </a:pPr>
            <a:r>
              <a:rPr lang="en-GB" dirty="0" smtClean="0"/>
              <a:t>    </a:t>
            </a:r>
            <a:r>
              <a:rPr lang="en-GB" dirty="0"/>
              <a:t>IRE ~720 (</a:t>
            </a:r>
            <a:r>
              <a:rPr lang="en-GB" dirty="0" smtClean="0"/>
              <a:t>NAP5)   vs       UK </a:t>
            </a:r>
            <a:r>
              <a:rPr lang="en-GB" dirty="0"/>
              <a:t>~450 (NAP4)</a:t>
            </a:r>
          </a:p>
          <a:p>
            <a:pPr marL="0" indent="0">
              <a:buNone/>
            </a:pPr>
            <a:endParaRPr lang="en-GB" dirty="0"/>
          </a:p>
          <a:p>
            <a:pPr marL="0" indent="0">
              <a:buNone/>
            </a:pPr>
            <a:endParaRPr lang="en-GB" dirty="0"/>
          </a:p>
          <a:p>
            <a:pPr marL="0" indent="0">
              <a:buNone/>
            </a:pPr>
            <a:endParaRPr lang="en-IE" b="1" dirty="0" smtClean="0"/>
          </a:p>
          <a:p>
            <a:pPr marL="0" indent="0">
              <a:buNone/>
            </a:pPr>
            <a:endParaRPr lang="en-IE" b="1" dirty="0" smtClean="0"/>
          </a:p>
        </p:txBody>
      </p:sp>
      <p:pic>
        <p:nvPicPr>
          <p:cNvPr id="4" name="Picture 1" descr="Cres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277499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smtClean="0">
                <a:latin typeface="Comic Sans MS" panose="030F0702030302020204" pitchFamily="66" charset="0"/>
              </a:rPr>
              <a:t>    Who? Where? When?</a:t>
            </a:r>
          </a:p>
        </p:txBody>
      </p:sp>
      <p:sp>
        <p:nvSpPr>
          <p:cNvPr id="54274" name="Content Placeholder 2"/>
          <p:cNvSpPr>
            <a:spLocks noGrp="1"/>
          </p:cNvSpPr>
          <p:nvPr>
            <p:ph idx="1"/>
          </p:nvPr>
        </p:nvSpPr>
        <p:spPr>
          <a:xfrm>
            <a:off x="479950" y="1391212"/>
            <a:ext cx="8230176" cy="5566180"/>
          </a:xfrm>
        </p:spPr>
        <p:txBody>
          <a:bodyPr>
            <a:normAutofit/>
          </a:bodyPr>
          <a:lstStyle/>
          <a:p>
            <a:r>
              <a:rPr lang="en-US" altLang="en-US" dirty="0" smtClean="0">
                <a:solidFill>
                  <a:srgbClr val="FF0000"/>
                </a:solidFill>
              </a:rPr>
              <a:t>Who?</a:t>
            </a:r>
          </a:p>
          <a:p>
            <a:pPr lvl="1"/>
            <a:r>
              <a:rPr lang="en-US" altLang="en-US" dirty="0" smtClean="0"/>
              <a:t>Consultants presence high-76%</a:t>
            </a:r>
          </a:p>
          <a:p>
            <a:pPr lvl="1"/>
            <a:r>
              <a:rPr lang="en-US" altLang="en-US" dirty="0" smtClean="0"/>
              <a:t>NCHDs most senior staff after hours for  2/3 cases</a:t>
            </a:r>
          </a:p>
          <a:p>
            <a:r>
              <a:rPr lang="en-US" altLang="en-US" dirty="0" smtClean="0">
                <a:solidFill>
                  <a:srgbClr val="FF0000"/>
                </a:solidFill>
              </a:rPr>
              <a:t>Where? </a:t>
            </a:r>
          </a:p>
          <a:p>
            <a:pPr lvl="1"/>
            <a:r>
              <a:rPr lang="en-US" altLang="en-US" dirty="0" smtClean="0"/>
              <a:t>Public  hospitals  61%</a:t>
            </a:r>
          </a:p>
          <a:p>
            <a:pPr lvl="1"/>
            <a:r>
              <a:rPr lang="en-US" altLang="en-US" dirty="0" smtClean="0"/>
              <a:t>Range 4-402 cases/week</a:t>
            </a:r>
          </a:p>
          <a:p>
            <a:pPr lvl="1"/>
            <a:r>
              <a:rPr lang="en-US" altLang="en-US" dirty="0" smtClean="0"/>
              <a:t>60% of public </a:t>
            </a:r>
            <a:r>
              <a:rPr lang="en-US" altLang="en-US" dirty="0" err="1" smtClean="0"/>
              <a:t>paediatric</a:t>
            </a:r>
            <a:r>
              <a:rPr lang="en-US" altLang="en-US" dirty="0" smtClean="0"/>
              <a:t> </a:t>
            </a:r>
            <a:r>
              <a:rPr lang="en-US" altLang="en-US" dirty="0" err="1" smtClean="0"/>
              <a:t>anaesthesia</a:t>
            </a:r>
            <a:r>
              <a:rPr lang="en-US" altLang="en-US" dirty="0" smtClean="0"/>
              <a:t> care occurs in non-Tertiary </a:t>
            </a:r>
            <a:r>
              <a:rPr lang="en-US" altLang="en-US" dirty="0" err="1" smtClean="0"/>
              <a:t>Paediatric</a:t>
            </a:r>
            <a:r>
              <a:rPr lang="en-US" altLang="en-US" dirty="0" smtClean="0"/>
              <a:t> hospitals</a:t>
            </a:r>
          </a:p>
          <a:p>
            <a:r>
              <a:rPr lang="en-US" altLang="en-US" dirty="0" smtClean="0">
                <a:solidFill>
                  <a:srgbClr val="FF0000"/>
                </a:solidFill>
              </a:rPr>
              <a:t>When</a:t>
            </a:r>
            <a:r>
              <a:rPr lang="en-US" altLang="en-US" dirty="0">
                <a:solidFill>
                  <a:srgbClr val="FF0000"/>
                </a:solidFill>
              </a:rPr>
              <a:t>?</a:t>
            </a:r>
          </a:p>
          <a:p>
            <a:pPr lvl="1"/>
            <a:r>
              <a:rPr lang="en-US" altLang="en-US" dirty="0"/>
              <a:t>17% of activity occurs during non-routine </a:t>
            </a:r>
            <a:r>
              <a:rPr lang="en-US" altLang="en-US" dirty="0" smtClean="0"/>
              <a:t>hours</a:t>
            </a:r>
          </a:p>
          <a:p>
            <a:pPr lvl="1"/>
            <a:endParaRPr lang="en-US" altLang="en-US" dirty="0" smtClean="0"/>
          </a:p>
        </p:txBody>
      </p:sp>
      <p:pic>
        <p:nvPicPr>
          <p:cNvPr id="4" name="Picture 1" descr="Cres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0" y="10892"/>
            <a:ext cx="2000263" cy="1500173"/>
          </a:xfrm>
          <a:prstGeom prst="rect">
            <a:avLst/>
          </a:prstGeom>
          <a:noFill/>
          <a:ln w="9525">
            <a:noFill/>
            <a:miter lim="800000"/>
            <a:headEnd/>
            <a:tailEnd/>
          </a:ln>
        </p:spPr>
      </p:pic>
    </p:spTree>
    <p:extLst>
      <p:ext uri="{BB962C8B-B14F-4D97-AF65-F5344CB8AC3E}">
        <p14:creationId xmlns:p14="http://schemas.microsoft.com/office/powerpoint/2010/main" val="531322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274638"/>
            <a:ext cx="8686800" cy="1143000"/>
          </a:xfrm>
        </p:spPr>
        <p:txBody>
          <a:bodyPr>
            <a:normAutofit fontScale="90000"/>
          </a:bodyPr>
          <a:lstStyle/>
          <a:p>
            <a:pPr eaLnBrk="1" hangingPunct="1"/>
            <a:r>
              <a:rPr lang="en-IE" dirty="0" smtClean="0">
                <a:latin typeface="Comic Sans MS" panose="030F0702030302020204" pitchFamily="66" charset="0"/>
              </a:rPr>
              <a:t>Reconfiguration of Irish Hospitals</a:t>
            </a:r>
            <a:endParaRPr lang="en-GB" dirty="0">
              <a:latin typeface="Comic Sans MS" panose="030F0702030302020204" pitchFamily="66" charset="0"/>
            </a:endParaRPr>
          </a:p>
        </p:txBody>
      </p:sp>
      <p:pic>
        <p:nvPicPr>
          <p:cNvPr id="32770"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7496" y="1600200"/>
            <a:ext cx="3418007" cy="4525963"/>
          </a:xfrm>
        </p:spPr>
      </p:pic>
      <p:pic>
        <p:nvPicPr>
          <p:cNvPr id="5" name="Picture 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ln w="9525" cap="flat">
            <a:noFill/>
            <a:round/>
            <a:headEnd/>
            <a:tailEnd/>
          </a:ln>
        </p:spPr>
      </p:pic>
    </p:spTree>
    <p:extLst>
      <p:ext uri="{BB962C8B-B14F-4D97-AF65-F5344CB8AC3E}">
        <p14:creationId xmlns:p14="http://schemas.microsoft.com/office/powerpoint/2010/main" val="171306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procedure</a:t>
            </a:r>
            <a:endParaRPr lang="en-GB" dirty="0"/>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78497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298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535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5050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2" y="274638"/>
            <a:ext cx="6686537" cy="1143000"/>
          </a:xfrm>
        </p:spPr>
        <p:txBody>
          <a:bodyPr>
            <a:normAutofit/>
          </a:bodyPr>
          <a:lstStyle/>
          <a:p>
            <a:pPr algn="l"/>
            <a:r>
              <a:rPr lang="en-US" sz="3600" dirty="0" smtClean="0">
                <a:solidFill>
                  <a:srgbClr val="FF0000"/>
                </a:solidFill>
                <a:latin typeface="Comic Sans MS" panose="030F0702030302020204" pitchFamily="66" charset="0"/>
              </a:rPr>
              <a:t>NAP 5 Ireland--BASELINE</a:t>
            </a:r>
            <a:endParaRPr lang="en-US" sz="36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223520" y="1634490"/>
            <a:ext cx="8726170" cy="5086350"/>
          </a:xfrm>
        </p:spPr>
        <p:txBody>
          <a:bodyPr>
            <a:normAutofit lnSpcReduction="10000"/>
          </a:bodyPr>
          <a:lstStyle/>
          <a:p>
            <a:pPr marL="0" indent="0">
              <a:buNone/>
            </a:pPr>
            <a:r>
              <a:rPr lang="en-GB" dirty="0" smtClean="0"/>
              <a:t>There </a:t>
            </a:r>
            <a:r>
              <a:rPr lang="en-GB" dirty="0"/>
              <a:t>were </a:t>
            </a:r>
            <a:r>
              <a:rPr lang="en-GB" b="1" dirty="0"/>
              <a:t>8 new cases </a:t>
            </a:r>
            <a:r>
              <a:rPr lang="en-GB" dirty="0"/>
              <a:t>of </a:t>
            </a:r>
            <a:r>
              <a:rPr lang="en-GB" dirty="0" smtClean="0"/>
              <a:t>AAGA that </a:t>
            </a:r>
            <a:r>
              <a:rPr lang="en-GB" dirty="0"/>
              <a:t>became known to </a:t>
            </a:r>
            <a:r>
              <a:rPr lang="en-GB" u="sng" dirty="0"/>
              <a:t>consultants in 2011</a:t>
            </a:r>
            <a:r>
              <a:rPr lang="en-GB" dirty="0" smtClean="0"/>
              <a:t>;</a:t>
            </a:r>
          </a:p>
          <a:p>
            <a:pPr marL="0" indent="0">
              <a:buNone/>
            </a:pPr>
            <a:r>
              <a:rPr lang="en-GB" dirty="0" smtClean="0"/>
              <a:t> …….an </a:t>
            </a:r>
            <a:r>
              <a:rPr lang="en-GB" dirty="0"/>
              <a:t>estimated incidence </a:t>
            </a:r>
          </a:p>
          <a:p>
            <a:pPr marL="0" indent="0">
              <a:buNone/>
            </a:pPr>
            <a:endParaRPr lang="en-GB" sz="1800" dirty="0" smtClean="0"/>
          </a:p>
          <a:p>
            <a:pPr marL="0" indent="0">
              <a:buNone/>
            </a:pPr>
            <a:r>
              <a:rPr lang="en-GB" dirty="0" smtClean="0"/>
              <a:t>IRE  </a:t>
            </a:r>
            <a:r>
              <a:rPr lang="en-GB" b="1" dirty="0"/>
              <a:t>~</a:t>
            </a:r>
            <a:r>
              <a:rPr lang="en-GB" b="1" dirty="0" smtClean="0"/>
              <a:t>1:23,000   </a:t>
            </a:r>
            <a:r>
              <a:rPr lang="en-GB" dirty="0" smtClean="0"/>
              <a:t>(CIs wider)</a:t>
            </a:r>
            <a:endParaRPr lang="en-GB" dirty="0"/>
          </a:p>
          <a:p>
            <a:pPr marL="0" indent="0">
              <a:buNone/>
            </a:pPr>
            <a:r>
              <a:rPr lang="en-GB" dirty="0" smtClean="0"/>
              <a:t>UK  </a:t>
            </a:r>
            <a:r>
              <a:rPr lang="en-GB" b="1" dirty="0"/>
              <a:t>~ </a:t>
            </a:r>
            <a:r>
              <a:rPr lang="en-GB" b="1" dirty="0" smtClean="0"/>
              <a:t>1:15,000 </a:t>
            </a:r>
            <a:endParaRPr lang="en-GB" dirty="0"/>
          </a:p>
          <a:p>
            <a:pPr marL="0" indent="0">
              <a:buNone/>
            </a:pPr>
            <a:r>
              <a:rPr lang="en-GB" dirty="0" smtClean="0"/>
              <a:t>A consultant </a:t>
            </a:r>
            <a:r>
              <a:rPr lang="en-GB" dirty="0"/>
              <a:t>anaesthetist would have one patient that experience AAGA every </a:t>
            </a:r>
            <a:r>
              <a:rPr lang="en-GB" dirty="0" smtClean="0"/>
              <a:t>36-47  years.</a:t>
            </a:r>
          </a:p>
          <a:p>
            <a:pPr marL="0" indent="0">
              <a:buNone/>
            </a:pPr>
            <a:endParaRPr lang="en-GB" sz="1600" dirty="0" smtClean="0"/>
          </a:p>
          <a:p>
            <a:pPr marL="0" indent="0">
              <a:buNone/>
            </a:pPr>
            <a:r>
              <a:rPr lang="en-GB" dirty="0" smtClean="0"/>
              <a:t>No hospital had policy to prevent or manage AAGA</a:t>
            </a:r>
            <a:endParaRPr lang="en-US" dirty="0"/>
          </a:p>
        </p:txBody>
      </p:sp>
      <p:pic>
        <p:nvPicPr>
          <p:cNvPr id="4" name="Picture 1" descr="Cres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452853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E" dirty="0" err="1" smtClean="0">
                <a:solidFill>
                  <a:srgbClr val="FF0000"/>
                </a:solidFill>
                <a:latin typeface="Comic Sans MS" panose="030F0702030302020204" pitchFamily="66" charset="0"/>
              </a:rPr>
              <a:t>DoA</a:t>
            </a:r>
            <a:r>
              <a:rPr lang="en-IE" dirty="0" smtClean="0">
                <a:solidFill>
                  <a:srgbClr val="FF0000"/>
                </a:solidFill>
                <a:latin typeface="Comic Sans MS" panose="030F0702030302020204" pitchFamily="66" charset="0"/>
              </a:rPr>
              <a:t> Monitoring</a:t>
            </a:r>
            <a:endParaRPr lang="en-IE" dirty="0">
              <a:solidFill>
                <a:srgbClr val="FF0000"/>
              </a:solidFill>
              <a:latin typeface="Comic Sans MS" panose="030F0702030302020204" pitchFamily="66" charset="0"/>
            </a:endParaRPr>
          </a:p>
        </p:txBody>
      </p:sp>
      <p:sp>
        <p:nvSpPr>
          <p:cNvPr id="3" name="Content Placeholder 2"/>
          <p:cNvSpPr>
            <a:spLocks noGrp="1"/>
          </p:cNvSpPr>
          <p:nvPr>
            <p:ph sz="half" idx="1"/>
          </p:nvPr>
        </p:nvSpPr>
        <p:spPr>
          <a:xfrm>
            <a:off x="457200" y="0"/>
            <a:ext cx="5338936" cy="4221089"/>
          </a:xfrm>
        </p:spPr>
        <p:txBody>
          <a:bodyPr>
            <a:noAutofit/>
          </a:bodyPr>
          <a:lstStyle/>
          <a:p>
            <a:pPr marL="0" indent="0">
              <a:buNone/>
            </a:pPr>
            <a:endParaRPr lang="en-IE" sz="2800" dirty="0"/>
          </a:p>
          <a:p>
            <a:pPr marL="0" indent="0">
              <a:buNone/>
            </a:pPr>
            <a:endParaRPr lang="en-IE" sz="2800" dirty="0" smtClean="0"/>
          </a:p>
          <a:p>
            <a:pPr marL="0" indent="0">
              <a:buNone/>
            </a:pPr>
            <a:endParaRPr lang="en-GB" dirty="0"/>
          </a:p>
          <a:p>
            <a:pPr marL="0" indent="0">
              <a:buNone/>
            </a:pPr>
            <a:r>
              <a:rPr lang="en-GB" dirty="0"/>
              <a:t>Ire </a:t>
            </a:r>
            <a:r>
              <a:rPr lang="en-GB" b="1" dirty="0"/>
              <a:t>80%</a:t>
            </a:r>
            <a:r>
              <a:rPr lang="en-GB" dirty="0"/>
              <a:t> </a:t>
            </a:r>
            <a:r>
              <a:rPr lang="en-GB" dirty="0" smtClean="0"/>
              <a:t> </a:t>
            </a:r>
            <a:r>
              <a:rPr lang="en-GB" dirty="0"/>
              <a:t>hospitals possess DOA monitoring </a:t>
            </a:r>
            <a:r>
              <a:rPr lang="en-GB" dirty="0" smtClean="0"/>
              <a:t> &amp; </a:t>
            </a:r>
            <a:r>
              <a:rPr lang="en-GB" dirty="0"/>
              <a:t>~</a:t>
            </a:r>
            <a:r>
              <a:rPr lang="en-GB" b="1" dirty="0"/>
              <a:t>62% </a:t>
            </a:r>
            <a:r>
              <a:rPr lang="en-GB" dirty="0"/>
              <a:t>use it. </a:t>
            </a:r>
          </a:p>
          <a:p>
            <a:pPr marL="0" indent="0">
              <a:buNone/>
            </a:pPr>
            <a:r>
              <a:rPr lang="en-GB" dirty="0"/>
              <a:t>UK  </a:t>
            </a:r>
            <a:r>
              <a:rPr lang="en-GB" b="1" dirty="0"/>
              <a:t>61% </a:t>
            </a:r>
            <a:r>
              <a:rPr lang="en-GB" dirty="0" smtClean="0"/>
              <a:t> </a:t>
            </a:r>
            <a:r>
              <a:rPr lang="en-GB" dirty="0"/>
              <a:t>hospitals possess  DOA monitoring </a:t>
            </a:r>
            <a:r>
              <a:rPr lang="en-GB" dirty="0" smtClean="0"/>
              <a:t>&amp;~ </a:t>
            </a:r>
            <a:r>
              <a:rPr lang="en-GB" b="1" dirty="0" smtClean="0"/>
              <a:t>25% </a:t>
            </a:r>
            <a:r>
              <a:rPr lang="en-GB" dirty="0" smtClean="0"/>
              <a:t>use it.</a:t>
            </a:r>
          </a:p>
          <a:p>
            <a:pPr marL="0" indent="0">
              <a:buNone/>
            </a:pPr>
            <a:endParaRPr lang="en-GB" dirty="0"/>
          </a:p>
          <a:p>
            <a:pPr marL="0" indent="0">
              <a:buNone/>
            </a:pPr>
            <a:r>
              <a:rPr lang="en-GB" dirty="0"/>
              <a:t>Routinely used in </a:t>
            </a:r>
            <a:r>
              <a:rPr lang="en-GB" dirty="0" smtClean="0"/>
              <a:t>7.7 % IRE </a:t>
            </a:r>
            <a:r>
              <a:rPr lang="en-GB" dirty="0" err="1" smtClean="0"/>
              <a:t>cw</a:t>
            </a:r>
            <a:r>
              <a:rPr lang="en-GB" dirty="0" smtClean="0"/>
              <a:t> 2.9% </a:t>
            </a:r>
            <a:r>
              <a:rPr lang="en-GB" dirty="0"/>
              <a:t>UK. </a:t>
            </a:r>
          </a:p>
          <a:p>
            <a:pPr marL="0" indent="0">
              <a:buNone/>
            </a:pPr>
            <a:r>
              <a:rPr lang="en-GB" dirty="0"/>
              <a:t>None was used in any of the AAGA reports in Ireland</a:t>
            </a:r>
          </a:p>
          <a:p>
            <a:pPr marL="0" indent="0">
              <a:buNone/>
            </a:pPr>
            <a:r>
              <a:rPr lang="en-GB" dirty="0" smtClean="0"/>
              <a:t>(Isolated </a:t>
            </a:r>
            <a:r>
              <a:rPr lang="en-GB" dirty="0"/>
              <a:t>Forearm Technique—not </a:t>
            </a:r>
            <a:r>
              <a:rPr lang="en-GB" dirty="0" smtClean="0"/>
              <a:t>used in IRE)</a:t>
            </a:r>
          </a:p>
          <a:p>
            <a:endParaRPr lang="en-GB" dirty="0"/>
          </a:p>
          <a:p>
            <a:pPr marL="0" indent="0">
              <a:buNone/>
            </a:pPr>
            <a:endParaRPr lang="en-IE" sz="2800" dirty="0" smtClean="0"/>
          </a:p>
          <a:p>
            <a:pPr marL="0" indent="0">
              <a:buNone/>
            </a:pPr>
            <a:endParaRPr lang="en-IE" sz="2800" dirty="0"/>
          </a:p>
        </p:txBody>
      </p:sp>
      <p:pic>
        <p:nvPicPr>
          <p:cNvPr id="8" name="Picture 4" descr="BIS Vista Monito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804248" y="1988840"/>
            <a:ext cx="1590675" cy="1944216"/>
          </a:xfrm>
          <a:prstGeom prst="rect">
            <a:avLst/>
          </a:prstGeom>
          <a:noFill/>
        </p:spPr>
      </p:pic>
      <p:pic>
        <p:nvPicPr>
          <p:cNvPr id="10" name="Picture 2" descr="Girl with P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568292"/>
            <a:ext cx="1590675" cy="1514475"/>
          </a:xfrm>
          <a:prstGeom prst="rect">
            <a:avLst/>
          </a:prstGeom>
          <a:noFill/>
        </p:spPr>
      </p:pic>
      <p:pic>
        <p:nvPicPr>
          <p:cNvPr id="11" name="Picture 1" descr="Crest"/>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568273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GB" dirty="0">
              <a:solidFill>
                <a:srgbClr val="FF0000"/>
              </a:solidFill>
              <a:latin typeface="Comic Sans MS" panose="030F0702030302020204" pitchFamily="66" charset="0"/>
            </a:endParaRPr>
          </a:p>
        </p:txBody>
      </p:sp>
      <p:sp>
        <p:nvSpPr>
          <p:cNvPr id="5" name="Content Placeholder 4"/>
          <p:cNvSpPr>
            <a:spLocks noGrp="1"/>
          </p:cNvSpPr>
          <p:nvPr>
            <p:ph sz="half" idx="1"/>
          </p:nvPr>
        </p:nvSpPr>
        <p:spPr/>
        <p:txBody>
          <a:bodyPr/>
          <a:lstStyle/>
          <a:p>
            <a:endParaRPr lang="en-GB" dirty="0"/>
          </a:p>
        </p:txBody>
      </p:sp>
      <p:sp>
        <p:nvSpPr>
          <p:cNvPr id="6" name="Content Placeholder 5"/>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2777"/>
            <a:ext cx="9144000" cy="414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229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AAGA </a:t>
            </a:r>
            <a:r>
              <a:rPr lang="en-GB" dirty="0">
                <a:solidFill>
                  <a:srgbClr val="FF0000"/>
                </a:solidFill>
                <a:latin typeface="Comic Sans MS" panose="030F0702030302020204" pitchFamily="66" charset="0"/>
              </a:rPr>
              <a:t>in Ireland</a:t>
            </a:r>
          </a:p>
        </p:txBody>
      </p:sp>
      <p:sp>
        <p:nvSpPr>
          <p:cNvPr id="3" name="Content Placeholder 2"/>
          <p:cNvSpPr>
            <a:spLocks noGrp="1"/>
          </p:cNvSpPr>
          <p:nvPr>
            <p:ph idx="1"/>
          </p:nvPr>
        </p:nvSpPr>
        <p:spPr/>
        <p:txBody>
          <a:bodyPr>
            <a:normAutofit lnSpcReduction="10000"/>
          </a:bodyPr>
          <a:lstStyle/>
          <a:p>
            <a:r>
              <a:rPr lang="en-GB" dirty="0" smtClean="0"/>
              <a:t>11 </a:t>
            </a:r>
            <a:r>
              <a:rPr lang="en-GB" dirty="0"/>
              <a:t>cases of </a:t>
            </a:r>
            <a:r>
              <a:rPr lang="en-GB" dirty="0" smtClean="0"/>
              <a:t>AAGA</a:t>
            </a:r>
          </a:p>
          <a:p>
            <a:pPr marL="0" indent="0">
              <a:buNone/>
            </a:pPr>
            <a:endParaRPr lang="en-GB" dirty="0"/>
          </a:p>
          <a:p>
            <a:pPr marL="0" indent="0">
              <a:buNone/>
            </a:pPr>
            <a:r>
              <a:rPr lang="en-GB" b="1" dirty="0" smtClean="0"/>
              <a:t>OVERALL INCIDENCE  1: 20,000</a:t>
            </a:r>
          </a:p>
          <a:p>
            <a:pPr marL="0" indent="0">
              <a:buNone/>
            </a:pPr>
            <a:r>
              <a:rPr lang="en-GB" dirty="0" smtClean="0"/>
              <a:t> </a:t>
            </a:r>
            <a:br>
              <a:rPr lang="en-GB" dirty="0" smtClean="0"/>
            </a:br>
            <a:r>
              <a:rPr lang="en-GB" dirty="0" smtClean="0"/>
              <a:t>five </a:t>
            </a:r>
            <a:r>
              <a:rPr lang="en-GB" dirty="0"/>
              <a:t>in Class A </a:t>
            </a:r>
            <a:r>
              <a:rPr lang="en-GB" dirty="0" smtClean="0"/>
              <a:t>(</a:t>
            </a:r>
            <a:r>
              <a:rPr lang="en-GB" dirty="0"/>
              <a:t>c</a:t>
            </a:r>
            <a:r>
              <a:rPr lang="en-GB" dirty="0" smtClean="0"/>
              <a:t>ertain/probable)</a:t>
            </a:r>
            <a:br>
              <a:rPr lang="en-GB" dirty="0" smtClean="0"/>
            </a:br>
            <a:r>
              <a:rPr lang="en-GB" dirty="0" smtClean="0"/>
              <a:t>one </a:t>
            </a:r>
            <a:r>
              <a:rPr lang="en-GB" dirty="0"/>
              <a:t>in Class B </a:t>
            </a:r>
            <a:r>
              <a:rPr lang="en-GB" dirty="0" smtClean="0"/>
              <a:t>(</a:t>
            </a:r>
            <a:r>
              <a:rPr lang="en-GB" dirty="0"/>
              <a:t>p</a:t>
            </a:r>
            <a:r>
              <a:rPr lang="en-GB" dirty="0" smtClean="0"/>
              <a:t>ossible)</a:t>
            </a:r>
            <a:br>
              <a:rPr lang="en-GB" dirty="0" smtClean="0"/>
            </a:br>
            <a:r>
              <a:rPr lang="en-GB" dirty="0" smtClean="0"/>
              <a:t>two </a:t>
            </a:r>
            <a:r>
              <a:rPr lang="en-GB" dirty="0"/>
              <a:t>cases involving drug errors (Class </a:t>
            </a:r>
            <a:r>
              <a:rPr lang="en-GB" dirty="0" smtClean="0"/>
              <a:t>G)</a:t>
            </a:r>
            <a:br>
              <a:rPr lang="en-GB" dirty="0" smtClean="0"/>
            </a:br>
            <a:r>
              <a:rPr lang="en-GB" dirty="0" smtClean="0"/>
              <a:t>one </a:t>
            </a:r>
            <a:r>
              <a:rPr lang="en-GB" dirty="0"/>
              <a:t>case of </a:t>
            </a:r>
            <a:r>
              <a:rPr lang="en-GB" dirty="0" smtClean="0"/>
              <a:t>“Sedation” </a:t>
            </a:r>
            <a:r>
              <a:rPr lang="en-GB" dirty="0"/>
              <a:t>(Class </a:t>
            </a:r>
            <a:r>
              <a:rPr lang="en-GB" dirty="0" smtClean="0"/>
              <a:t>C)</a:t>
            </a:r>
            <a:br>
              <a:rPr lang="en-GB" dirty="0" smtClean="0"/>
            </a:br>
            <a:r>
              <a:rPr lang="en-GB" dirty="0" smtClean="0"/>
              <a:t>two “Statement Only” </a:t>
            </a:r>
            <a:r>
              <a:rPr lang="en-GB" dirty="0"/>
              <a:t>cases. </a:t>
            </a:r>
          </a:p>
          <a:p>
            <a:endParaRPr lang="en-GB" dirty="0"/>
          </a:p>
        </p:txBody>
      </p:sp>
      <p:pic>
        <p:nvPicPr>
          <p:cNvPr id="4" name="Picture 1" descr="Cres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27241664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0722" name="Picture 2" descr="C:\Users\president\Desktop\Capture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71296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875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AAGA in Ireland</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789240"/>
          </a:xfrm>
        </p:spPr>
        <p:txBody>
          <a:bodyPr>
            <a:normAutofit/>
          </a:bodyPr>
          <a:lstStyle/>
          <a:p>
            <a:pPr marL="0" indent="0">
              <a:buNone/>
            </a:pPr>
            <a:r>
              <a:rPr lang="en-IE" dirty="0" smtClean="0"/>
              <a:t>6 cases classed as certain /probable and possible (one child under 5)</a:t>
            </a:r>
          </a:p>
          <a:p>
            <a:pPr marL="0" indent="0">
              <a:buNone/>
            </a:pPr>
            <a:r>
              <a:rPr lang="en-IE" dirty="0" smtClean="0"/>
              <a:t>5 cases (83%) had NM BLOCK</a:t>
            </a:r>
          </a:p>
          <a:p>
            <a:pPr marL="0" indent="0">
              <a:buNone/>
            </a:pPr>
            <a:r>
              <a:rPr lang="en-IE" dirty="0" smtClean="0"/>
              <a:t>2 cases at induction</a:t>
            </a:r>
          </a:p>
          <a:p>
            <a:pPr lvl="1"/>
            <a:r>
              <a:rPr lang="en-IE" dirty="0" smtClean="0"/>
              <a:t>One RSI for C/S with </a:t>
            </a:r>
            <a:r>
              <a:rPr lang="en-IE" dirty="0" err="1" smtClean="0"/>
              <a:t>thio</a:t>
            </a:r>
            <a:r>
              <a:rPr lang="en-IE" dirty="0" smtClean="0"/>
              <a:t> –elective C/section</a:t>
            </a:r>
          </a:p>
          <a:p>
            <a:pPr lvl="1"/>
            <a:r>
              <a:rPr lang="en-IE" dirty="0" smtClean="0"/>
              <a:t>Failure to turn on the </a:t>
            </a:r>
            <a:r>
              <a:rPr lang="en-IE" dirty="0" err="1" smtClean="0"/>
              <a:t>vapouriser</a:t>
            </a:r>
            <a:endParaRPr lang="en-IE" dirty="0" smtClean="0"/>
          </a:p>
          <a:p>
            <a:pPr marL="0" indent="0">
              <a:buNone/>
            </a:pPr>
            <a:endParaRPr lang="en-IE" dirty="0"/>
          </a:p>
          <a:p>
            <a:pPr marL="0" indent="0">
              <a:buNone/>
            </a:pPr>
            <a:r>
              <a:rPr lang="en-IE" dirty="0" smtClean="0"/>
              <a:t>None </a:t>
            </a:r>
            <a:r>
              <a:rPr lang="en-IE" dirty="0"/>
              <a:t>of the AAGA cases involved TIVA</a:t>
            </a:r>
            <a:r>
              <a:rPr lang="en-IE" dirty="0" smtClean="0"/>
              <a:t>.</a:t>
            </a:r>
          </a:p>
          <a:p>
            <a:pPr marL="0" indent="0">
              <a:buNone/>
            </a:pPr>
            <a:r>
              <a:rPr lang="en-IE" dirty="0" smtClean="0"/>
              <a:t>(2.3% </a:t>
            </a:r>
            <a:r>
              <a:rPr lang="en-IE" dirty="0" smtClean="0"/>
              <a:t>GAs </a:t>
            </a:r>
            <a:r>
              <a:rPr lang="en-IE" dirty="0" smtClean="0"/>
              <a:t>IRE vs 7.5% UK)</a:t>
            </a:r>
            <a:endParaRPr lang="en-IE" dirty="0"/>
          </a:p>
          <a:p>
            <a:endParaRPr lang="en-IE" dirty="0" smtClean="0"/>
          </a:p>
          <a:p>
            <a:endParaRPr lang="en-IE" dirty="0" smtClean="0"/>
          </a:p>
          <a:p>
            <a:endParaRPr lang="en-IE" dirty="0" smtClean="0"/>
          </a:p>
          <a:p>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1647302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AAGA in Ireland</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357192"/>
          </a:xfrm>
        </p:spPr>
        <p:txBody>
          <a:bodyPr>
            <a:normAutofit/>
          </a:bodyPr>
          <a:lstStyle/>
          <a:p>
            <a:pPr marL="0" indent="0">
              <a:buNone/>
            </a:pPr>
            <a:r>
              <a:rPr lang="en-IE" dirty="0" smtClean="0"/>
              <a:t>OUTCOMES</a:t>
            </a:r>
          </a:p>
          <a:p>
            <a:r>
              <a:rPr lang="en-IE" dirty="0"/>
              <a:t>Tactile perceptions-2 cases</a:t>
            </a:r>
          </a:p>
          <a:p>
            <a:r>
              <a:rPr lang="en-IE" dirty="0" smtClean="0"/>
              <a:t>Paralysis &amp; Distress-3 cases (Michigan 4D)</a:t>
            </a:r>
          </a:p>
          <a:p>
            <a:r>
              <a:rPr lang="en-IE" dirty="0" smtClean="0"/>
              <a:t>Pain &amp; Distress-1 case (NMB)</a:t>
            </a:r>
          </a:p>
          <a:p>
            <a:pPr marL="0" indent="0">
              <a:buNone/>
            </a:pPr>
            <a:endParaRPr lang="en-IE" dirty="0"/>
          </a:p>
          <a:p>
            <a:pPr marL="0" indent="0">
              <a:buNone/>
            </a:pPr>
            <a:r>
              <a:rPr lang="en-IE" dirty="0" smtClean="0"/>
              <a:t>HUMAN FACTORS</a:t>
            </a:r>
          </a:p>
          <a:p>
            <a:r>
              <a:rPr lang="en-IE" dirty="0" smtClean="0"/>
              <a:t>Contributed to 4 cases e.g.  mind the gap/inadequate dose/2 cases of drug error.</a:t>
            </a:r>
          </a:p>
          <a:p>
            <a:endParaRPr lang="en-IE" dirty="0" smtClean="0"/>
          </a:p>
          <a:p>
            <a:endParaRPr lang="en-IE" dirty="0" smtClean="0"/>
          </a:p>
          <a:p>
            <a:endParaRPr lang="en-IE" dirty="0" smtClean="0"/>
          </a:p>
          <a:p>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9025883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Drug error</a:t>
            </a:r>
            <a:endParaRPr lang="en-IE" dirty="0">
              <a:solidFill>
                <a:srgbClr val="FF0000"/>
              </a:solidFill>
              <a:latin typeface="Comic Sans MS" panose="030F0702030302020204" pitchFamily="66" charset="0"/>
            </a:endParaRPr>
          </a:p>
        </p:txBody>
      </p:sp>
      <p:pic>
        <p:nvPicPr>
          <p:cNvPr id="29698" name="Picture 2" descr="C:\Users\president\Dropbox\NAP 5 launch\PRESENTATIONS\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28092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4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Summary</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4485290"/>
          </a:xfrm>
        </p:spPr>
        <p:txBody>
          <a:bodyPr>
            <a:normAutofit fontScale="92500" lnSpcReduction="10000"/>
          </a:bodyPr>
          <a:lstStyle/>
          <a:p>
            <a:pPr marL="0" indent="0">
              <a:buNone/>
            </a:pPr>
            <a:r>
              <a:rPr lang="en-IE" sz="3500" dirty="0"/>
              <a:t>NAP5 </a:t>
            </a:r>
            <a:r>
              <a:rPr lang="en-IE" sz="3500" dirty="0" smtClean="0"/>
              <a:t> </a:t>
            </a:r>
            <a:r>
              <a:rPr lang="en-IE" sz="3500" dirty="0"/>
              <a:t>linked but parallel project in Ireland. </a:t>
            </a:r>
            <a:endParaRPr lang="en-IE" sz="3500" dirty="0" smtClean="0"/>
          </a:p>
          <a:p>
            <a:pPr marL="0" indent="0">
              <a:buNone/>
            </a:pPr>
            <a:r>
              <a:rPr lang="en-IE" sz="3500" dirty="0" smtClean="0"/>
              <a:t>The </a:t>
            </a:r>
            <a:r>
              <a:rPr lang="en-IE" sz="3500" dirty="0" smtClean="0"/>
              <a:t>quantitative </a:t>
            </a:r>
            <a:r>
              <a:rPr lang="en-IE" sz="3500" dirty="0"/>
              <a:t>analysis of baseline, activity survey &amp;</a:t>
            </a:r>
            <a:r>
              <a:rPr lang="en-IE" sz="3500" dirty="0" smtClean="0"/>
              <a:t> </a:t>
            </a:r>
            <a:r>
              <a:rPr lang="en-IE" sz="3500" dirty="0"/>
              <a:t>reports of AAGA were very similar to </a:t>
            </a:r>
            <a:r>
              <a:rPr lang="en-IE" sz="3500" dirty="0" smtClean="0"/>
              <a:t> </a:t>
            </a:r>
            <a:r>
              <a:rPr lang="en-IE" sz="3500" dirty="0"/>
              <a:t>UK </a:t>
            </a:r>
            <a:endParaRPr lang="en-IE" sz="3500" dirty="0" smtClean="0"/>
          </a:p>
          <a:p>
            <a:pPr marL="0" indent="0">
              <a:buNone/>
            </a:pPr>
            <a:endParaRPr lang="en-IE" sz="3500" dirty="0" smtClean="0"/>
          </a:p>
          <a:p>
            <a:pPr marL="0" indent="0">
              <a:buNone/>
            </a:pPr>
            <a:r>
              <a:rPr lang="en-IE" sz="3500" dirty="0" smtClean="0"/>
              <a:t>The </a:t>
            </a:r>
            <a:r>
              <a:rPr lang="en-IE" sz="3500" dirty="0"/>
              <a:t>qualitative analysis of the 11 reports of AAGA </a:t>
            </a:r>
            <a:r>
              <a:rPr lang="en-IE" sz="3500" dirty="0" smtClean="0"/>
              <a:t> </a:t>
            </a:r>
            <a:r>
              <a:rPr lang="en-IE" sz="3500" dirty="0"/>
              <a:t>in </a:t>
            </a:r>
            <a:r>
              <a:rPr lang="en-IE" sz="3500" dirty="0" smtClean="0"/>
              <a:t>Ire shows </a:t>
            </a:r>
            <a:r>
              <a:rPr lang="en-IE" sz="3500" dirty="0"/>
              <a:t>a remarkable similarity to those observed in UK both in detail  </a:t>
            </a:r>
            <a:r>
              <a:rPr lang="en-IE" sz="3500" dirty="0" smtClean="0"/>
              <a:t>&amp; themes </a:t>
            </a:r>
            <a:r>
              <a:rPr lang="en-IE" sz="3500" dirty="0"/>
              <a:t>emerging. </a:t>
            </a:r>
          </a:p>
          <a:p>
            <a:pPr marL="0" indent="0">
              <a:buNone/>
            </a:pPr>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49146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6840760" cy="212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1"/>
          <p:cNvPicPr>
            <a:picLocks noChangeArrowheads="1"/>
          </p:cNvPicPr>
          <p:nvPr/>
        </p:nvPicPr>
        <p:blipFill>
          <a:blip r:embed="rId3" cstate="print">
            <a:extLst>
              <a:ext uri="{28A0092B-C50C-407E-A947-70E740481C1C}">
                <a14:useLocalDpi xmlns:a14="http://schemas.microsoft.com/office/drawing/2010/main" val="0"/>
              </a:ext>
            </a:extLst>
          </a:blip>
          <a:srcRect b="-288"/>
          <a:stretch>
            <a:fillRect/>
          </a:stretch>
        </p:blipFill>
        <p:spPr bwMode="auto">
          <a:xfrm>
            <a:off x="899592" y="4077072"/>
            <a:ext cx="6840760" cy="125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Age and sex</a:t>
            </a:r>
            <a:endParaRPr lang="en-GB" dirty="0"/>
          </a:p>
        </p:txBody>
      </p:sp>
    </p:spTree>
    <p:extLst>
      <p:ext uri="{BB962C8B-B14F-4D97-AF65-F5344CB8AC3E}">
        <p14:creationId xmlns:p14="http://schemas.microsoft.com/office/powerpoint/2010/main" val="13418920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Summary</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67544" y="2204864"/>
            <a:ext cx="7920880" cy="3384376"/>
          </a:xfrm>
          <a:ln>
            <a:noFill/>
          </a:ln>
        </p:spPr>
        <p:txBody>
          <a:bodyPr>
            <a:normAutofit fontScale="25000" lnSpcReduction="20000"/>
          </a:bodyPr>
          <a:lstStyle/>
          <a:p>
            <a:pPr marL="0" indent="0">
              <a:buNone/>
            </a:pPr>
            <a:r>
              <a:rPr lang="en-GB" sz="12800" dirty="0"/>
              <a:t>First ever large scale anaesthetic audit in </a:t>
            </a:r>
            <a:r>
              <a:rPr lang="en-GB" sz="12800" dirty="0" smtClean="0"/>
              <a:t>Ireland &amp; first  </a:t>
            </a:r>
            <a:r>
              <a:rPr lang="en-GB" sz="12800" dirty="0"/>
              <a:t>study on </a:t>
            </a:r>
            <a:r>
              <a:rPr lang="en-GB" sz="12800" dirty="0" smtClean="0"/>
              <a:t>AAGA</a:t>
            </a:r>
          </a:p>
          <a:p>
            <a:pPr marL="0" indent="0">
              <a:buNone/>
            </a:pPr>
            <a:endParaRPr lang="en-GB" sz="12800" dirty="0"/>
          </a:p>
          <a:p>
            <a:pPr marL="0" indent="0">
              <a:buNone/>
            </a:pPr>
            <a:r>
              <a:rPr lang="en-IE" sz="12800" dirty="0">
                <a:cs typeface="Arial" pitchFamily="34" charset="0"/>
              </a:rPr>
              <a:t>Involvement </a:t>
            </a:r>
            <a:r>
              <a:rPr lang="en-IE" sz="12800" dirty="0" smtClean="0">
                <a:cs typeface="Arial" pitchFamily="34" charset="0"/>
              </a:rPr>
              <a:t> </a:t>
            </a:r>
            <a:r>
              <a:rPr lang="en-IE" sz="12800" dirty="0">
                <a:cs typeface="Arial" pitchFamily="34" charset="0"/>
              </a:rPr>
              <a:t>whole anaesthesia community </a:t>
            </a:r>
            <a:endParaRPr lang="en-IE" sz="12800" dirty="0" smtClean="0">
              <a:cs typeface="Arial" pitchFamily="34" charset="0"/>
            </a:endParaRPr>
          </a:p>
          <a:p>
            <a:pPr marL="0" indent="0">
              <a:buNone/>
            </a:pPr>
            <a:endParaRPr lang="en-IE" sz="12800" dirty="0">
              <a:cs typeface="Arial" pitchFamily="34" charset="0"/>
            </a:endParaRPr>
          </a:p>
          <a:p>
            <a:pPr marL="0" indent="0">
              <a:buNone/>
            </a:pPr>
            <a:r>
              <a:rPr lang="en-IE" sz="12800" dirty="0" smtClean="0">
                <a:cs typeface="Arial" pitchFamily="34" charset="0"/>
              </a:rPr>
              <a:t>100% participation from </a:t>
            </a:r>
            <a:r>
              <a:rPr lang="en-IE" sz="12800" dirty="0">
                <a:cs typeface="Arial" pitchFamily="34" charset="0"/>
              </a:rPr>
              <a:t>all </a:t>
            </a:r>
            <a:r>
              <a:rPr lang="en-IE" sz="12800" dirty="0" smtClean="0">
                <a:cs typeface="Arial" pitchFamily="34" charset="0"/>
              </a:rPr>
              <a:t>anaesthetists &amp; hospitals</a:t>
            </a:r>
            <a:endParaRPr lang="en-IE" sz="12800" dirty="0">
              <a:cs typeface="Arial" pitchFamily="34" charset="0"/>
            </a:endParaRPr>
          </a:p>
          <a:p>
            <a:pPr marL="0" indent="0">
              <a:buNone/>
            </a:pPr>
            <a:r>
              <a:rPr lang="en-IE" sz="12800" dirty="0">
                <a:cs typeface="Arial" pitchFamily="34" charset="0"/>
              </a:rPr>
              <a:t>  </a:t>
            </a:r>
            <a:r>
              <a:rPr lang="en-IE" sz="12800" dirty="0" smtClean="0">
                <a:cs typeface="Arial" pitchFamily="34" charset="0"/>
              </a:rPr>
              <a:t>         </a:t>
            </a:r>
            <a:endParaRPr lang="en-IE" sz="12800" dirty="0">
              <a:cs typeface="Arial" pitchFamily="34" charset="0"/>
            </a:endParaRPr>
          </a:p>
          <a:p>
            <a:endParaRPr lang="en-IE" sz="9800" dirty="0">
              <a:latin typeface="Arial" pitchFamily="34" charset="0"/>
              <a:cs typeface="Arial" pitchFamily="34" charset="0"/>
            </a:endParaRPr>
          </a:p>
          <a:p>
            <a:pPr marL="0" indent="0">
              <a:buNone/>
            </a:pPr>
            <a:endParaRPr lang="en-IE" sz="9800" dirty="0">
              <a:latin typeface="Arial" pitchFamily="34" charset="0"/>
              <a:cs typeface="Arial" pitchFamily="34" charset="0"/>
            </a:endParaRPr>
          </a:p>
          <a:p>
            <a:pPr marL="0" indent="0">
              <a:buNone/>
            </a:pPr>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33011227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latin typeface="Comic Sans MS" panose="030F0702030302020204" pitchFamily="66" charset="0"/>
              </a:rPr>
              <a:t>Conclusions</a:t>
            </a:r>
            <a:endParaRPr lang="en-IE"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000130" y="2204864"/>
            <a:ext cx="7604317" cy="3240360"/>
          </a:xfrm>
        </p:spPr>
        <p:txBody>
          <a:bodyPr>
            <a:normAutofit fontScale="25000" lnSpcReduction="20000"/>
          </a:bodyPr>
          <a:lstStyle/>
          <a:p>
            <a:pPr marL="0" indent="0">
              <a:buNone/>
            </a:pPr>
            <a:r>
              <a:rPr lang="en-IE" sz="12800" dirty="0" smtClean="0"/>
              <a:t>The </a:t>
            </a:r>
            <a:r>
              <a:rPr lang="en-IE" sz="12800" dirty="0"/>
              <a:t>NAP5 Ireland report </a:t>
            </a:r>
            <a:r>
              <a:rPr lang="en-IE" sz="12800" dirty="0" smtClean="0"/>
              <a:t> </a:t>
            </a:r>
            <a:r>
              <a:rPr lang="en-IE" sz="12800" dirty="0"/>
              <a:t>stands alone as an examination of the topic in a country separate from the UK. </a:t>
            </a:r>
            <a:endParaRPr lang="en-IE" sz="12800" dirty="0" smtClean="0"/>
          </a:p>
          <a:p>
            <a:pPr marL="0" indent="0">
              <a:buNone/>
            </a:pPr>
            <a:r>
              <a:rPr lang="en-IE" sz="9800" dirty="0" smtClean="0"/>
              <a:t> </a:t>
            </a:r>
            <a:endParaRPr lang="en-IE" sz="9800" dirty="0"/>
          </a:p>
          <a:p>
            <a:pPr marL="0" indent="0">
              <a:buNone/>
            </a:pPr>
            <a:r>
              <a:rPr lang="en-IE" sz="12800" dirty="0"/>
              <a:t>The similarity in the outputs from Ireland to those from UK </a:t>
            </a:r>
            <a:r>
              <a:rPr lang="en-IE" sz="12800" dirty="0">
                <a:solidFill>
                  <a:srgbClr val="FF0000"/>
                </a:solidFill>
              </a:rPr>
              <a:t>serves to validate the process</a:t>
            </a:r>
            <a:r>
              <a:rPr lang="en-IE" sz="12800" dirty="0" smtClean="0">
                <a:solidFill>
                  <a:srgbClr val="FF0000"/>
                </a:solidFill>
              </a:rPr>
              <a:t>.</a:t>
            </a:r>
            <a:r>
              <a:rPr lang="en-IE" sz="12800" dirty="0">
                <a:solidFill>
                  <a:srgbClr val="FF0000"/>
                </a:solidFill>
              </a:rPr>
              <a:t> </a:t>
            </a:r>
          </a:p>
          <a:p>
            <a:endParaRPr lang="en-IE" sz="9800" dirty="0">
              <a:latin typeface="Arial" pitchFamily="34" charset="0"/>
              <a:cs typeface="Arial" pitchFamily="34" charset="0"/>
            </a:endParaRPr>
          </a:p>
          <a:p>
            <a:pPr marL="0" indent="0">
              <a:buNone/>
            </a:pPr>
            <a:endParaRPr lang="en-IE" sz="9800" dirty="0">
              <a:latin typeface="Arial" pitchFamily="34" charset="0"/>
              <a:cs typeface="Arial" pitchFamily="34" charset="0"/>
            </a:endParaRPr>
          </a:p>
          <a:p>
            <a:pPr marL="0" indent="0">
              <a:buNone/>
            </a:pPr>
            <a:endParaRPr lang="en-IE" dirty="0"/>
          </a:p>
        </p:txBody>
      </p:sp>
      <p:pic>
        <p:nvPicPr>
          <p:cNvPr id="4" name="Picture 1" descr="Crest"/>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00263" cy="1500173"/>
          </a:xfrm>
          <a:prstGeom prst="rect">
            <a:avLst/>
          </a:prstGeom>
          <a:noFill/>
          <a:ln w="9525">
            <a:noFill/>
            <a:miter lim="800000"/>
            <a:headEnd/>
            <a:tailEnd/>
          </a:ln>
        </p:spPr>
      </p:pic>
    </p:spTree>
    <p:extLst>
      <p:ext uri="{BB962C8B-B14F-4D97-AF65-F5344CB8AC3E}">
        <p14:creationId xmlns:p14="http://schemas.microsoft.com/office/powerpoint/2010/main" val="7581083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p:txBody>
          <a:bodyPr/>
          <a:lstStyle/>
          <a:p>
            <a:r>
              <a:rPr lang="en-IE" altLang="en-US" dirty="0" smtClean="0">
                <a:solidFill>
                  <a:srgbClr val="FF0000"/>
                </a:solidFill>
                <a:latin typeface="Comic Sans MS" pitchFamily="66" charset="0"/>
              </a:rPr>
              <a:t>Next steps….</a:t>
            </a:r>
          </a:p>
        </p:txBody>
      </p:sp>
      <p:sp>
        <p:nvSpPr>
          <p:cNvPr id="76803" name="Text Placeholder 1"/>
          <p:cNvSpPr>
            <a:spLocks noGrp="1"/>
          </p:cNvSpPr>
          <p:nvPr>
            <p:ph type="body" idx="1"/>
          </p:nvPr>
        </p:nvSpPr>
        <p:spPr>
          <a:xfrm>
            <a:off x="457676" y="882443"/>
            <a:ext cx="4040308" cy="1240889"/>
          </a:xfrm>
        </p:spPr>
        <p:txBody>
          <a:bodyPr>
            <a:normAutofit fontScale="25000" lnSpcReduction="20000"/>
          </a:bodyPr>
          <a:lstStyle/>
          <a:p>
            <a:endParaRPr lang="en-IE" altLang="en-US" sz="2800" dirty="0">
              <a:solidFill>
                <a:srgbClr val="FF0000"/>
              </a:solidFill>
              <a:latin typeface="Comic Sans MS" pitchFamily="66" charset="0"/>
            </a:endParaRPr>
          </a:p>
          <a:p>
            <a:endParaRPr lang="en-IE" altLang="en-US" sz="2800" dirty="0">
              <a:solidFill>
                <a:srgbClr val="FF0000"/>
              </a:solidFill>
              <a:latin typeface="Comic Sans MS" pitchFamily="66" charset="0"/>
            </a:endParaRPr>
          </a:p>
          <a:p>
            <a:r>
              <a:rPr lang="en-IE" altLang="en-US" sz="11200" dirty="0" err="1">
                <a:solidFill>
                  <a:srgbClr val="FF0000"/>
                </a:solidFill>
                <a:latin typeface="Comic Sans MS" pitchFamily="66" charset="0"/>
              </a:rPr>
              <a:t>Salus</a:t>
            </a:r>
            <a:r>
              <a:rPr lang="en-IE" altLang="en-US" sz="11200" dirty="0">
                <a:solidFill>
                  <a:srgbClr val="FF0000"/>
                </a:solidFill>
                <a:latin typeface="Comic Sans MS" pitchFamily="66" charset="0"/>
              </a:rPr>
              <a:t> Dum </a:t>
            </a:r>
            <a:r>
              <a:rPr lang="en-IE" altLang="en-US" sz="11200" dirty="0" err="1">
                <a:solidFill>
                  <a:srgbClr val="FF0000"/>
                </a:solidFill>
                <a:latin typeface="Comic Sans MS" pitchFamily="66" charset="0"/>
              </a:rPr>
              <a:t>Vigilamus</a:t>
            </a:r>
            <a:endParaRPr lang="en-IE" altLang="en-US" sz="11200" dirty="0"/>
          </a:p>
        </p:txBody>
      </p:sp>
      <p:sp>
        <p:nvSpPr>
          <p:cNvPr id="76804" name="Content Placeholder 2"/>
          <p:cNvSpPr>
            <a:spLocks noGrp="1"/>
          </p:cNvSpPr>
          <p:nvPr>
            <p:ph sz="half" idx="2"/>
          </p:nvPr>
        </p:nvSpPr>
        <p:spPr>
          <a:xfrm>
            <a:off x="365479" y="2348880"/>
            <a:ext cx="4040188" cy="3951288"/>
          </a:xfrm>
        </p:spPr>
        <p:txBody>
          <a:bodyPr/>
          <a:lstStyle/>
          <a:p>
            <a:endParaRPr lang="en-IE" altLang="en-US" smtClean="0"/>
          </a:p>
        </p:txBody>
      </p:sp>
      <p:pic>
        <p:nvPicPr>
          <p:cNvPr id="48132" name="Picture 2" descr="C:\Users\president\Dropbox\Biiological Club\Crest for COA jpeg colour hi 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287" y="2204864"/>
            <a:ext cx="3962898" cy="360030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4"/>
          </p:nvPr>
        </p:nvSpPr>
        <p:spPr/>
        <p:txBody>
          <a:bodyPr>
            <a:normAutofit lnSpcReduction="10000"/>
          </a:bodyPr>
          <a:lstStyle/>
          <a:p>
            <a:r>
              <a:rPr lang="en-IE" sz="2800" dirty="0" smtClean="0"/>
              <a:t>Will lead to implementation of recommendations….to benefit patients  &amp; anaesthetists…….</a:t>
            </a:r>
          </a:p>
          <a:p>
            <a:pPr marL="0" indent="0">
              <a:buNone/>
            </a:pPr>
            <a:endParaRPr lang="en-IE" sz="2800" dirty="0" smtClean="0"/>
          </a:p>
          <a:p>
            <a:r>
              <a:rPr lang="en-IE" sz="2800" dirty="0" smtClean="0"/>
              <a:t>Stepping stone to other national/international audits</a:t>
            </a:r>
            <a:endParaRPr lang="en-IE" sz="2800" dirty="0"/>
          </a:p>
        </p:txBody>
      </p:sp>
    </p:spTree>
    <p:extLst>
      <p:ext uri="{BB962C8B-B14F-4D97-AF65-F5344CB8AC3E}">
        <p14:creationId xmlns:p14="http://schemas.microsoft.com/office/powerpoint/2010/main" val="179659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554254"/>
            <a:ext cx="3886908" cy="5526923"/>
          </a:xfrm>
          <a:prstGeom prst="rect">
            <a:avLst/>
          </a:prstGeom>
        </p:spPr>
      </p:pic>
    </p:spTree>
    <p:extLst>
      <p:ext uri="{BB962C8B-B14F-4D97-AF65-F5344CB8AC3E}">
        <p14:creationId xmlns:p14="http://schemas.microsoft.com/office/powerpoint/2010/main" val="7101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 type</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44" y="1628800"/>
            <a:ext cx="916709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96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3031</Words>
  <Application>Microsoft Office PowerPoint</Application>
  <PresentationFormat>On-screen Show (4:3)</PresentationFormat>
  <Paragraphs>458</Paragraphs>
  <Slides>83</Slides>
  <Notes>20</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Office Theme</vt:lpstr>
      <vt:lpstr>Microsoft Excel Chart</vt:lpstr>
      <vt:lpstr>Chart</vt:lpstr>
      <vt:lpstr>The NAP5 Activity Survey</vt:lpstr>
      <vt:lpstr>Previous estimates of activity</vt:lpstr>
      <vt:lpstr>Data collection methods</vt:lpstr>
      <vt:lpstr>PowerPoint Presentation</vt:lpstr>
      <vt:lpstr>Calculations</vt:lpstr>
      <vt:lpstr>Results </vt:lpstr>
      <vt:lpstr>Main procedure</vt:lpstr>
      <vt:lpstr>Age and sex</vt:lpstr>
      <vt:lpstr>Admission type</vt:lpstr>
      <vt:lpstr>Time of day</vt:lpstr>
      <vt:lpstr>Time of day</vt:lpstr>
      <vt:lpstr>Time of day</vt:lpstr>
      <vt:lpstr>Day of week &amp; ASA</vt:lpstr>
      <vt:lpstr>Day of week &amp; Urgency</vt:lpstr>
      <vt:lpstr>Seniority of Anaesthetist</vt:lpstr>
      <vt:lpstr>Seniority of Anaesthetist</vt:lpstr>
      <vt:lpstr>Seniority of Anaesthetist –  obstetric</vt:lpstr>
      <vt:lpstr>ASA 4 &amp; 5</vt:lpstr>
      <vt:lpstr>Intended Conscious level (LOC)</vt:lpstr>
      <vt:lpstr>Intended LOC</vt:lpstr>
      <vt:lpstr>Sedation (all levels)</vt:lpstr>
      <vt:lpstr>Induction agent</vt:lpstr>
      <vt:lpstr>Rapid Sequence Induction (RSI)</vt:lpstr>
      <vt:lpstr>Maintenance agent</vt:lpstr>
      <vt:lpstr>Nitrous oxide</vt:lpstr>
      <vt:lpstr>Main airway device used during GA</vt:lpstr>
      <vt:lpstr>NMBs</vt:lpstr>
      <vt:lpstr>DOA monitors  during general anaesthesia</vt:lpstr>
      <vt:lpstr>DOA monitoring:  maintenance agent and NMB</vt:lpstr>
      <vt:lpstr>4 learning points:</vt:lpstr>
      <vt:lpstr>Challenges: consultant presence</vt:lpstr>
      <vt:lpstr>Future?</vt:lpstr>
      <vt:lpstr>Location of induction</vt:lpstr>
      <vt:lpstr>Obesity</vt:lpstr>
      <vt:lpstr>Results </vt:lpstr>
      <vt:lpstr>The Baseline Surveys</vt:lpstr>
      <vt:lpstr>Methods</vt:lpstr>
      <vt:lpstr>Results</vt:lpstr>
      <vt:lpstr>PowerPoint Presentation</vt:lpstr>
      <vt:lpstr>Histogram by anaesthetist in career</vt:lpstr>
      <vt:lpstr>Histogram by centre for year</vt:lpstr>
      <vt:lpstr>Age of AAGA cases</vt:lpstr>
      <vt:lpstr>Timing of AAGA</vt:lpstr>
      <vt:lpstr>Consequence of AAGA</vt:lpstr>
      <vt:lpstr>PowerPoint Presentation</vt:lpstr>
      <vt:lpstr>Use of DOA monitoring</vt:lpstr>
      <vt:lpstr>Policies for preventing/managing AAGA</vt:lpstr>
      <vt:lpstr>Conclusions</vt:lpstr>
      <vt:lpstr>PowerPoint Presentation</vt:lpstr>
      <vt:lpstr>PowerPoint Presentation</vt:lpstr>
      <vt:lpstr>Dr Ellen O’Sullivan, Dublin President, College of Anaesthetists of Ireland</vt:lpstr>
      <vt:lpstr>Why is Ireland in NAP5?</vt:lpstr>
      <vt:lpstr>Why is Ireland in NAP5?</vt:lpstr>
      <vt:lpstr>Why is Ireland in NAP5?</vt:lpstr>
      <vt:lpstr>PowerPoint Presentation</vt:lpstr>
      <vt:lpstr>Anaesthetic Activity Study</vt:lpstr>
      <vt:lpstr>Anaesthetic Activity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Staffing Ire vs Uk</vt:lpstr>
      <vt:lpstr>    Who? Where? When?</vt:lpstr>
      <vt:lpstr>Reconfiguration of Irish Hospitals</vt:lpstr>
      <vt:lpstr>PowerPoint Presentation</vt:lpstr>
      <vt:lpstr>NAP 5 Ireland--BASELINE</vt:lpstr>
      <vt:lpstr>DoA Monitoring</vt:lpstr>
      <vt:lpstr>PowerPoint Presentation</vt:lpstr>
      <vt:lpstr>AAGA in Ireland</vt:lpstr>
      <vt:lpstr>PowerPoint Presentation</vt:lpstr>
      <vt:lpstr>AAGA in Ireland</vt:lpstr>
      <vt:lpstr>AAGA in Ireland</vt:lpstr>
      <vt:lpstr>Drug error</vt:lpstr>
      <vt:lpstr>Summary</vt:lpstr>
      <vt:lpstr>Summary</vt:lpstr>
      <vt:lpstr>Conclusions</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tim</cp:lastModifiedBy>
  <cp:revision>29</cp:revision>
  <dcterms:created xsi:type="dcterms:W3CDTF">2014-07-25T06:24:51Z</dcterms:created>
  <dcterms:modified xsi:type="dcterms:W3CDTF">2014-11-10T19:15:49Z</dcterms:modified>
</cp:coreProperties>
</file>